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3" r:id="rId1"/>
    <p:sldMasterId id="2147483741" r:id="rId2"/>
  </p:sldMasterIdLst>
  <p:notesMasterIdLst>
    <p:notesMasterId r:id="rId43"/>
  </p:notesMasterIdLst>
  <p:sldIdLst>
    <p:sldId id="256" r:id="rId3"/>
    <p:sldId id="272" r:id="rId4"/>
    <p:sldId id="260" r:id="rId5"/>
    <p:sldId id="282" r:id="rId6"/>
    <p:sldId id="451" r:id="rId7"/>
    <p:sldId id="460" r:id="rId8"/>
    <p:sldId id="457" r:id="rId9"/>
    <p:sldId id="452" r:id="rId10"/>
    <p:sldId id="479" r:id="rId11"/>
    <p:sldId id="455" r:id="rId12"/>
    <p:sldId id="458" r:id="rId13"/>
    <p:sldId id="456" r:id="rId14"/>
    <p:sldId id="280" r:id="rId15"/>
    <p:sldId id="407" r:id="rId16"/>
    <p:sldId id="480" r:id="rId17"/>
    <p:sldId id="481" r:id="rId18"/>
    <p:sldId id="450" r:id="rId19"/>
    <p:sldId id="459" r:id="rId20"/>
    <p:sldId id="462" r:id="rId21"/>
    <p:sldId id="463" r:id="rId22"/>
    <p:sldId id="485" r:id="rId23"/>
    <p:sldId id="449" r:id="rId24"/>
    <p:sldId id="482" r:id="rId25"/>
    <p:sldId id="471" r:id="rId26"/>
    <p:sldId id="473" r:id="rId27"/>
    <p:sldId id="474" r:id="rId28"/>
    <p:sldId id="476" r:id="rId29"/>
    <p:sldId id="475" r:id="rId30"/>
    <p:sldId id="477" r:id="rId31"/>
    <p:sldId id="478" r:id="rId32"/>
    <p:sldId id="483" r:id="rId33"/>
    <p:sldId id="399" r:id="rId34"/>
    <p:sldId id="413" r:id="rId35"/>
    <p:sldId id="469" r:id="rId36"/>
    <p:sldId id="467" r:id="rId37"/>
    <p:sldId id="466" r:id="rId38"/>
    <p:sldId id="468" r:id="rId39"/>
    <p:sldId id="464" r:id="rId40"/>
    <p:sldId id="461" r:id="rId41"/>
    <p:sldId id="465"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FB1AB86-A232-40A6-8B3C-9B414C46C180}">
          <p14:sldIdLst>
            <p14:sldId id="256"/>
            <p14:sldId id="272"/>
            <p14:sldId id="260"/>
            <p14:sldId id="282"/>
            <p14:sldId id="451"/>
            <p14:sldId id="460"/>
            <p14:sldId id="457"/>
            <p14:sldId id="452"/>
            <p14:sldId id="479"/>
            <p14:sldId id="455"/>
            <p14:sldId id="458"/>
            <p14:sldId id="456"/>
            <p14:sldId id="280"/>
            <p14:sldId id="407"/>
            <p14:sldId id="480"/>
            <p14:sldId id="481"/>
            <p14:sldId id="450"/>
            <p14:sldId id="459"/>
            <p14:sldId id="462"/>
            <p14:sldId id="463"/>
            <p14:sldId id="485"/>
            <p14:sldId id="449"/>
            <p14:sldId id="482"/>
            <p14:sldId id="471"/>
            <p14:sldId id="473"/>
            <p14:sldId id="474"/>
            <p14:sldId id="476"/>
            <p14:sldId id="475"/>
            <p14:sldId id="477"/>
            <p14:sldId id="478"/>
            <p14:sldId id="483"/>
            <p14:sldId id="399"/>
            <p14:sldId id="413"/>
            <p14:sldId id="469"/>
            <p14:sldId id="467"/>
            <p14:sldId id="466"/>
            <p14:sldId id="468"/>
            <p14:sldId id="464"/>
            <p14:sldId id="461"/>
            <p14:sldId id="46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6" autoAdjust="0"/>
    <p:restoredTop sz="94660"/>
  </p:normalViewPr>
  <p:slideViewPr>
    <p:cSldViewPr snapToGrid="0" showGuides="1">
      <p:cViewPr varScale="1">
        <p:scale>
          <a:sx n="113" d="100"/>
          <a:sy n="113" d="100"/>
        </p:scale>
        <p:origin x="398" y="77"/>
      </p:cViewPr>
      <p:guideLst>
        <p:guide orient="horz" pos="2160"/>
        <p:guide pos="3840"/>
      </p:guideLst>
    </p:cSldViewPr>
  </p:slideViewPr>
  <p:notesTextViewPr>
    <p:cViewPr>
      <p:scale>
        <a:sx n="1" d="1"/>
        <a:sy n="1" d="1"/>
      </p:scale>
      <p:origin x="0" y="0"/>
    </p:cViewPr>
  </p:notesTextViewPr>
  <p:notesViewPr>
    <p:cSldViewPr snapToGrid="0" showGuides="1">
      <p:cViewPr varScale="1">
        <p:scale>
          <a:sx n="52" d="100"/>
          <a:sy n="52" d="100"/>
        </p:scale>
        <p:origin x="1503"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48C4DE-3ED9-4922-9779-7495B5C382B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3F717276-E2E5-4CDD-B864-F1E25B9DE71E}">
      <dgm:prSet phldrT="[Text]"/>
      <dgm:spPr/>
      <dgm:t>
        <a:bodyPr/>
        <a:lstStyle/>
        <a:p>
          <a:r>
            <a:rPr lang="en-US" dirty="0" smtClean="0"/>
            <a:t>Borrower contacts Relationship Manager- Branch Manager to request application</a:t>
          </a:r>
          <a:endParaRPr lang="en-US" dirty="0"/>
        </a:p>
      </dgm:t>
    </dgm:pt>
    <dgm:pt modelId="{DD714FE8-4C1E-49AD-837E-E24674B6F82D}" type="parTrans" cxnId="{36C68AAF-FA0A-4EAA-89E2-B7BFBED872FF}">
      <dgm:prSet/>
      <dgm:spPr/>
      <dgm:t>
        <a:bodyPr/>
        <a:lstStyle/>
        <a:p>
          <a:endParaRPr lang="en-US"/>
        </a:p>
      </dgm:t>
    </dgm:pt>
    <dgm:pt modelId="{3F2D3EA3-FD92-4C96-A313-F2B2CA1BACF8}" type="sibTrans" cxnId="{36C68AAF-FA0A-4EAA-89E2-B7BFBED872FF}">
      <dgm:prSet/>
      <dgm:spPr/>
      <dgm:t>
        <a:bodyPr/>
        <a:lstStyle/>
        <a:p>
          <a:endParaRPr lang="en-US"/>
        </a:p>
      </dgm:t>
    </dgm:pt>
    <dgm:pt modelId="{5F9184B7-53D3-4ACF-A488-171F5A5BC65E}">
      <dgm:prSet phldrT="[Text]"/>
      <dgm:spPr/>
      <dgm:t>
        <a:bodyPr/>
        <a:lstStyle/>
        <a:p>
          <a:r>
            <a:rPr lang="en-US" dirty="0" smtClean="0"/>
            <a:t>After e-Signed application is received, First Bank reviews submission for completeness – resolves any issues with borrower</a:t>
          </a:r>
          <a:endParaRPr lang="en-US" dirty="0"/>
        </a:p>
      </dgm:t>
    </dgm:pt>
    <dgm:pt modelId="{06CA2F13-E2CA-4DB8-96BB-CADEC2A53737}" type="parTrans" cxnId="{6785AB1C-A7FD-4CFE-8E58-5B33A5BEAC5A}">
      <dgm:prSet/>
      <dgm:spPr/>
      <dgm:t>
        <a:bodyPr/>
        <a:lstStyle/>
        <a:p>
          <a:endParaRPr lang="en-US"/>
        </a:p>
      </dgm:t>
    </dgm:pt>
    <dgm:pt modelId="{A6755D6B-2199-4AD4-BF3A-135D2ADC77FF}" type="sibTrans" cxnId="{6785AB1C-A7FD-4CFE-8E58-5B33A5BEAC5A}">
      <dgm:prSet/>
      <dgm:spPr/>
      <dgm:t>
        <a:bodyPr/>
        <a:lstStyle/>
        <a:p>
          <a:endParaRPr lang="en-US"/>
        </a:p>
      </dgm:t>
    </dgm:pt>
    <dgm:pt modelId="{73B708F8-158F-43C8-B0FC-D667EB1A0179}">
      <dgm:prSet/>
      <dgm:spPr/>
      <dgm:t>
        <a:bodyPr/>
        <a:lstStyle/>
        <a:p>
          <a:r>
            <a:rPr lang="en-US" dirty="0" smtClean="0"/>
            <a:t>First Bank officer provides link to application portal</a:t>
          </a:r>
          <a:endParaRPr lang="en-US" dirty="0"/>
        </a:p>
      </dgm:t>
    </dgm:pt>
    <dgm:pt modelId="{A3AF4C2C-9751-4B72-99B3-83BBC9A72D09}" type="parTrans" cxnId="{BBB903D4-2673-47CB-B9AF-AE07075C9649}">
      <dgm:prSet/>
      <dgm:spPr/>
      <dgm:t>
        <a:bodyPr/>
        <a:lstStyle/>
        <a:p>
          <a:endParaRPr lang="en-US"/>
        </a:p>
      </dgm:t>
    </dgm:pt>
    <dgm:pt modelId="{FF2A999F-99E0-492A-9142-6BCC211E6661}" type="sibTrans" cxnId="{BBB903D4-2673-47CB-B9AF-AE07075C9649}">
      <dgm:prSet/>
      <dgm:spPr/>
      <dgm:t>
        <a:bodyPr/>
        <a:lstStyle/>
        <a:p>
          <a:endParaRPr lang="en-US"/>
        </a:p>
      </dgm:t>
    </dgm:pt>
    <dgm:pt modelId="{1EFED528-793D-44DC-BC40-77B432B6850A}">
      <dgm:prSet/>
      <dgm:spPr>
        <a:solidFill>
          <a:srgbClr val="002060"/>
        </a:solidFill>
      </dgm:spPr>
      <dgm:t>
        <a:bodyPr/>
        <a:lstStyle/>
        <a:p>
          <a:r>
            <a:rPr lang="en-US" dirty="0" smtClean="0"/>
            <a:t>Borrower completes loan application and certifications</a:t>
          </a:r>
          <a:endParaRPr lang="en-US" dirty="0"/>
        </a:p>
      </dgm:t>
    </dgm:pt>
    <dgm:pt modelId="{82F1CEFF-A041-4CB4-A461-7E88C2BAE23E}" type="parTrans" cxnId="{8150EE2D-A628-442D-B40D-45BF37E2D34F}">
      <dgm:prSet/>
      <dgm:spPr/>
      <dgm:t>
        <a:bodyPr/>
        <a:lstStyle/>
        <a:p>
          <a:endParaRPr lang="en-US"/>
        </a:p>
      </dgm:t>
    </dgm:pt>
    <dgm:pt modelId="{7450E701-8333-4EFB-B046-3437D667523C}" type="sibTrans" cxnId="{8150EE2D-A628-442D-B40D-45BF37E2D34F}">
      <dgm:prSet/>
      <dgm:spPr/>
      <dgm:t>
        <a:bodyPr/>
        <a:lstStyle/>
        <a:p>
          <a:endParaRPr lang="en-US"/>
        </a:p>
      </dgm:t>
    </dgm:pt>
    <dgm:pt modelId="{134D0E35-9F78-4865-A106-589FA43AA26C}">
      <dgm:prSet/>
      <dgm:spPr>
        <a:solidFill>
          <a:srgbClr val="002060"/>
        </a:solidFill>
      </dgm:spPr>
      <dgm:t>
        <a:bodyPr/>
        <a:lstStyle/>
        <a:p>
          <a:r>
            <a:rPr lang="en-US" dirty="0" smtClean="0"/>
            <a:t>First Bank sends DocuSign envelope – Borrower e-signs application</a:t>
          </a:r>
          <a:endParaRPr lang="en-US" dirty="0"/>
        </a:p>
      </dgm:t>
    </dgm:pt>
    <dgm:pt modelId="{5A6FC31A-585B-4614-A038-B7BEBFB34EC7}" type="parTrans" cxnId="{3D11B7A5-FA5E-4939-9F55-F8A3BE1CE60C}">
      <dgm:prSet/>
      <dgm:spPr/>
      <dgm:t>
        <a:bodyPr/>
        <a:lstStyle/>
        <a:p>
          <a:endParaRPr lang="en-US"/>
        </a:p>
      </dgm:t>
    </dgm:pt>
    <dgm:pt modelId="{D11777D0-5F96-439F-8E6C-0908B5BCE036}" type="sibTrans" cxnId="{3D11B7A5-FA5E-4939-9F55-F8A3BE1CE60C}">
      <dgm:prSet/>
      <dgm:spPr/>
      <dgm:t>
        <a:bodyPr/>
        <a:lstStyle/>
        <a:p>
          <a:endParaRPr lang="en-US"/>
        </a:p>
      </dgm:t>
    </dgm:pt>
    <dgm:pt modelId="{738A473A-689C-498D-88AD-6690AA50E98D}" type="pres">
      <dgm:prSet presAssocID="{9448C4DE-3ED9-4922-9779-7495B5C382BF}" presName="CompostProcess" presStyleCnt="0">
        <dgm:presLayoutVars>
          <dgm:dir/>
          <dgm:resizeHandles val="exact"/>
        </dgm:presLayoutVars>
      </dgm:prSet>
      <dgm:spPr/>
      <dgm:t>
        <a:bodyPr/>
        <a:lstStyle/>
        <a:p>
          <a:endParaRPr lang="en-US"/>
        </a:p>
      </dgm:t>
    </dgm:pt>
    <dgm:pt modelId="{DA543AB2-5048-4A84-8903-F4FDEB585DE4}" type="pres">
      <dgm:prSet presAssocID="{9448C4DE-3ED9-4922-9779-7495B5C382BF}" presName="arrow" presStyleLbl="bgShp" presStyleIdx="0" presStyleCnt="1"/>
      <dgm:spPr/>
    </dgm:pt>
    <dgm:pt modelId="{34E2978F-21C8-4F93-B4B6-EE0987317269}" type="pres">
      <dgm:prSet presAssocID="{9448C4DE-3ED9-4922-9779-7495B5C382BF}" presName="linearProcess" presStyleCnt="0"/>
      <dgm:spPr/>
    </dgm:pt>
    <dgm:pt modelId="{2A6DFEB6-357B-4C18-B664-2355CA45A9C7}" type="pres">
      <dgm:prSet presAssocID="{3F717276-E2E5-4CDD-B864-F1E25B9DE71E}" presName="textNode" presStyleLbl="node1" presStyleIdx="0" presStyleCnt="5">
        <dgm:presLayoutVars>
          <dgm:bulletEnabled val="1"/>
        </dgm:presLayoutVars>
      </dgm:prSet>
      <dgm:spPr/>
      <dgm:t>
        <a:bodyPr/>
        <a:lstStyle/>
        <a:p>
          <a:endParaRPr lang="en-US"/>
        </a:p>
      </dgm:t>
    </dgm:pt>
    <dgm:pt modelId="{A3CF620B-B7A5-4FD2-A2F6-E1539F584A59}" type="pres">
      <dgm:prSet presAssocID="{3F2D3EA3-FD92-4C96-A313-F2B2CA1BACF8}" presName="sibTrans" presStyleCnt="0"/>
      <dgm:spPr/>
    </dgm:pt>
    <dgm:pt modelId="{EF082F51-365A-4033-B434-5F880D520779}" type="pres">
      <dgm:prSet presAssocID="{73B708F8-158F-43C8-B0FC-D667EB1A0179}" presName="textNode" presStyleLbl="node1" presStyleIdx="1" presStyleCnt="5">
        <dgm:presLayoutVars>
          <dgm:bulletEnabled val="1"/>
        </dgm:presLayoutVars>
      </dgm:prSet>
      <dgm:spPr/>
      <dgm:t>
        <a:bodyPr/>
        <a:lstStyle/>
        <a:p>
          <a:endParaRPr lang="en-US"/>
        </a:p>
      </dgm:t>
    </dgm:pt>
    <dgm:pt modelId="{23BC91FA-256B-459A-858F-1626B85A6C5D}" type="pres">
      <dgm:prSet presAssocID="{FF2A999F-99E0-492A-9142-6BCC211E6661}" presName="sibTrans" presStyleCnt="0"/>
      <dgm:spPr/>
    </dgm:pt>
    <dgm:pt modelId="{D6E15DFE-D726-4CA0-BBFB-807C4FC638EA}" type="pres">
      <dgm:prSet presAssocID="{1EFED528-793D-44DC-BC40-77B432B6850A}" presName="textNode" presStyleLbl="node1" presStyleIdx="2" presStyleCnt="5">
        <dgm:presLayoutVars>
          <dgm:bulletEnabled val="1"/>
        </dgm:presLayoutVars>
      </dgm:prSet>
      <dgm:spPr/>
      <dgm:t>
        <a:bodyPr/>
        <a:lstStyle/>
        <a:p>
          <a:endParaRPr lang="en-US"/>
        </a:p>
      </dgm:t>
    </dgm:pt>
    <dgm:pt modelId="{64583732-D1D7-4BEA-A368-D635C2EECEB9}" type="pres">
      <dgm:prSet presAssocID="{7450E701-8333-4EFB-B046-3437D667523C}" presName="sibTrans" presStyleCnt="0"/>
      <dgm:spPr/>
    </dgm:pt>
    <dgm:pt modelId="{66E02297-FD20-45CA-9018-E1A93BAF06BA}" type="pres">
      <dgm:prSet presAssocID="{134D0E35-9F78-4865-A106-589FA43AA26C}" presName="textNode" presStyleLbl="node1" presStyleIdx="3" presStyleCnt="5">
        <dgm:presLayoutVars>
          <dgm:bulletEnabled val="1"/>
        </dgm:presLayoutVars>
      </dgm:prSet>
      <dgm:spPr/>
      <dgm:t>
        <a:bodyPr/>
        <a:lstStyle/>
        <a:p>
          <a:endParaRPr lang="en-US"/>
        </a:p>
      </dgm:t>
    </dgm:pt>
    <dgm:pt modelId="{DA78B5C2-06CA-415B-9500-99A54133A151}" type="pres">
      <dgm:prSet presAssocID="{D11777D0-5F96-439F-8E6C-0908B5BCE036}" presName="sibTrans" presStyleCnt="0"/>
      <dgm:spPr/>
    </dgm:pt>
    <dgm:pt modelId="{05EE62DB-EB53-4F8D-89F6-4DE49DBB9B23}" type="pres">
      <dgm:prSet presAssocID="{5F9184B7-53D3-4ACF-A488-171F5A5BC65E}" presName="textNode" presStyleLbl="node1" presStyleIdx="4" presStyleCnt="5">
        <dgm:presLayoutVars>
          <dgm:bulletEnabled val="1"/>
        </dgm:presLayoutVars>
      </dgm:prSet>
      <dgm:spPr/>
      <dgm:t>
        <a:bodyPr/>
        <a:lstStyle/>
        <a:p>
          <a:endParaRPr lang="en-US"/>
        </a:p>
      </dgm:t>
    </dgm:pt>
  </dgm:ptLst>
  <dgm:cxnLst>
    <dgm:cxn modelId="{36C68AAF-FA0A-4EAA-89E2-B7BFBED872FF}" srcId="{9448C4DE-3ED9-4922-9779-7495B5C382BF}" destId="{3F717276-E2E5-4CDD-B864-F1E25B9DE71E}" srcOrd="0" destOrd="0" parTransId="{DD714FE8-4C1E-49AD-837E-E24674B6F82D}" sibTransId="{3F2D3EA3-FD92-4C96-A313-F2B2CA1BACF8}"/>
    <dgm:cxn modelId="{BBB903D4-2673-47CB-B9AF-AE07075C9649}" srcId="{9448C4DE-3ED9-4922-9779-7495B5C382BF}" destId="{73B708F8-158F-43C8-B0FC-D667EB1A0179}" srcOrd="1" destOrd="0" parTransId="{A3AF4C2C-9751-4B72-99B3-83BBC9A72D09}" sibTransId="{FF2A999F-99E0-492A-9142-6BCC211E6661}"/>
    <dgm:cxn modelId="{ED7C07B1-46D8-4DC5-B834-4CC5C6C58026}" type="presOf" srcId="{73B708F8-158F-43C8-B0FC-D667EB1A0179}" destId="{EF082F51-365A-4033-B434-5F880D520779}" srcOrd="0" destOrd="0" presId="urn:microsoft.com/office/officeart/2005/8/layout/hProcess9"/>
    <dgm:cxn modelId="{73A298F3-1DA7-49E9-8482-8B2C7B64EDC5}" type="presOf" srcId="{134D0E35-9F78-4865-A106-589FA43AA26C}" destId="{66E02297-FD20-45CA-9018-E1A93BAF06BA}" srcOrd="0" destOrd="0" presId="urn:microsoft.com/office/officeart/2005/8/layout/hProcess9"/>
    <dgm:cxn modelId="{23C07F51-F075-4ECF-8C0C-6F6238B48DD3}" type="presOf" srcId="{5F9184B7-53D3-4ACF-A488-171F5A5BC65E}" destId="{05EE62DB-EB53-4F8D-89F6-4DE49DBB9B23}" srcOrd="0" destOrd="0" presId="urn:microsoft.com/office/officeart/2005/8/layout/hProcess9"/>
    <dgm:cxn modelId="{B543F386-D708-46C4-B634-935C6E706BBB}" type="presOf" srcId="{1EFED528-793D-44DC-BC40-77B432B6850A}" destId="{D6E15DFE-D726-4CA0-BBFB-807C4FC638EA}" srcOrd="0" destOrd="0" presId="urn:microsoft.com/office/officeart/2005/8/layout/hProcess9"/>
    <dgm:cxn modelId="{6B330F36-B5D2-451E-A648-C545C9088D28}" type="presOf" srcId="{9448C4DE-3ED9-4922-9779-7495B5C382BF}" destId="{738A473A-689C-498D-88AD-6690AA50E98D}" srcOrd="0" destOrd="0" presId="urn:microsoft.com/office/officeart/2005/8/layout/hProcess9"/>
    <dgm:cxn modelId="{8150EE2D-A628-442D-B40D-45BF37E2D34F}" srcId="{9448C4DE-3ED9-4922-9779-7495B5C382BF}" destId="{1EFED528-793D-44DC-BC40-77B432B6850A}" srcOrd="2" destOrd="0" parTransId="{82F1CEFF-A041-4CB4-A461-7E88C2BAE23E}" sibTransId="{7450E701-8333-4EFB-B046-3437D667523C}"/>
    <dgm:cxn modelId="{3D11B7A5-FA5E-4939-9F55-F8A3BE1CE60C}" srcId="{9448C4DE-3ED9-4922-9779-7495B5C382BF}" destId="{134D0E35-9F78-4865-A106-589FA43AA26C}" srcOrd="3" destOrd="0" parTransId="{5A6FC31A-585B-4614-A038-B7BEBFB34EC7}" sibTransId="{D11777D0-5F96-439F-8E6C-0908B5BCE036}"/>
    <dgm:cxn modelId="{6785AB1C-A7FD-4CFE-8E58-5B33A5BEAC5A}" srcId="{9448C4DE-3ED9-4922-9779-7495B5C382BF}" destId="{5F9184B7-53D3-4ACF-A488-171F5A5BC65E}" srcOrd="4" destOrd="0" parTransId="{06CA2F13-E2CA-4DB8-96BB-CADEC2A53737}" sibTransId="{A6755D6B-2199-4AD4-BF3A-135D2ADC77FF}"/>
    <dgm:cxn modelId="{4ACC26C3-C433-4342-BA91-A9884E0C0E46}" type="presOf" srcId="{3F717276-E2E5-4CDD-B864-F1E25B9DE71E}" destId="{2A6DFEB6-357B-4C18-B664-2355CA45A9C7}" srcOrd="0" destOrd="0" presId="urn:microsoft.com/office/officeart/2005/8/layout/hProcess9"/>
    <dgm:cxn modelId="{B9FC3652-4BCF-4E4F-9DF6-08992CDC25E2}" type="presParOf" srcId="{738A473A-689C-498D-88AD-6690AA50E98D}" destId="{DA543AB2-5048-4A84-8903-F4FDEB585DE4}" srcOrd="0" destOrd="0" presId="urn:microsoft.com/office/officeart/2005/8/layout/hProcess9"/>
    <dgm:cxn modelId="{22269E67-DDCA-4329-BF0D-26519ACBCB6C}" type="presParOf" srcId="{738A473A-689C-498D-88AD-6690AA50E98D}" destId="{34E2978F-21C8-4F93-B4B6-EE0987317269}" srcOrd="1" destOrd="0" presId="urn:microsoft.com/office/officeart/2005/8/layout/hProcess9"/>
    <dgm:cxn modelId="{7FB48222-01D1-4686-A06F-2EFF85CE537A}" type="presParOf" srcId="{34E2978F-21C8-4F93-B4B6-EE0987317269}" destId="{2A6DFEB6-357B-4C18-B664-2355CA45A9C7}" srcOrd="0" destOrd="0" presId="urn:microsoft.com/office/officeart/2005/8/layout/hProcess9"/>
    <dgm:cxn modelId="{9AA15026-AECA-4711-AE72-430A3CEAECE7}" type="presParOf" srcId="{34E2978F-21C8-4F93-B4B6-EE0987317269}" destId="{A3CF620B-B7A5-4FD2-A2F6-E1539F584A59}" srcOrd="1" destOrd="0" presId="urn:microsoft.com/office/officeart/2005/8/layout/hProcess9"/>
    <dgm:cxn modelId="{9128984F-2CAE-47F7-B5BD-B7A01C6DBE0E}" type="presParOf" srcId="{34E2978F-21C8-4F93-B4B6-EE0987317269}" destId="{EF082F51-365A-4033-B434-5F880D520779}" srcOrd="2" destOrd="0" presId="urn:microsoft.com/office/officeart/2005/8/layout/hProcess9"/>
    <dgm:cxn modelId="{A1516283-4991-4325-AFA0-F33A3AA9F592}" type="presParOf" srcId="{34E2978F-21C8-4F93-B4B6-EE0987317269}" destId="{23BC91FA-256B-459A-858F-1626B85A6C5D}" srcOrd="3" destOrd="0" presId="urn:microsoft.com/office/officeart/2005/8/layout/hProcess9"/>
    <dgm:cxn modelId="{BF3D314D-C3BA-41B4-B05E-8CAE8D6A1FF9}" type="presParOf" srcId="{34E2978F-21C8-4F93-B4B6-EE0987317269}" destId="{D6E15DFE-D726-4CA0-BBFB-807C4FC638EA}" srcOrd="4" destOrd="0" presId="urn:microsoft.com/office/officeart/2005/8/layout/hProcess9"/>
    <dgm:cxn modelId="{5246BD4C-3CA2-4D03-8C1B-FA63B4A0EF5F}" type="presParOf" srcId="{34E2978F-21C8-4F93-B4B6-EE0987317269}" destId="{64583732-D1D7-4BEA-A368-D635C2EECEB9}" srcOrd="5" destOrd="0" presId="urn:microsoft.com/office/officeart/2005/8/layout/hProcess9"/>
    <dgm:cxn modelId="{879BC401-4754-43DA-BD76-30682C490BFB}" type="presParOf" srcId="{34E2978F-21C8-4F93-B4B6-EE0987317269}" destId="{66E02297-FD20-45CA-9018-E1A93BAF06BA}" srcOrd="6" destOrd="0" presId="urn:microsoft.com/office/officeart/2005/8/layout/hProcess9"/>
    <dgm:cxn modelId="{38C8A91E-E1AD-4FE5-9709-C09F0D264833}" type="presParOf" srcId="{34E2978F-21C8-4F93-B4B6-EE0987317269}" destId="{DA78B5C2-06CA-415B-9500-99A54133A151}" srcOrd="7" destOrd="0" presId="urn:microsoft.com/office/officeart/2005/8/layout/hProcess9"/>
    <dgm:cxn modelId="{4217397C-AECE-4303-A10B-7328615181D3}" type="presParOf" srcId="{34E2978F-21C8-4F93-B4B6-EE0987317269}" destId="{05EE62DB-EB53-4F8D-89F6-4DE49DBB9B23}"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48C4DE-3ED9-4922-9779-7495B5C382B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C52EAC10-6FBF-4265-BDD4-7B688EB64C03}">
      <dgm:prSet phldrT="[Text]"/>
      <dgm:spPr>
        <a:solidFill>
          <a:srgbClr val="002060"/>
        </a:solidFill>
      </dgm:spPr>
      <dgm:t>
        <a:bodyPr/>
        <a:lstStyle/>
        <a:p>
          <a:r>
            <a:rPr lang="en-US" dirty="0" smtClean="0"/>
            <a:t>First Bank submits loan request to SBA</a:t>
          </a:r>
          <a:endParaRPr lang="en-US" dirty="0"/>
        </a:p>
      </dgm:t>
    </dgm:pt>
    <dgm:pt modelId="{8A5B5393-610D-44E0-925D-7BEBF608B466}" type="parTrans" cxnId="{A5F926BA-0ACD-4E6F-8908-07F4BF399BCE}">
      <dgm:prSet/>
      <dgm:spPr/>
      <dgm:t>
        <a:bodyPr/>
        <a:lstStyle/>
        <a:p>
          <a:endParaRPr lang="en-US"/>
        </a:p>
      </dgm:t>
    </dgm:pt>
    <dgm:pt modelId="{887F230B-69FC-4B81-A597-657423A0472B}" type="sibTrans" cxnId="{A5F926BA-0ACD-4E6F-8908-07F4BF399BCE}">
      <dgm:prSet/>
      <dgm:spPr/>
      <dgm:t>
        <a:bodyPr/>
        <a:lstStyle/>
        <a:p>
          <a:endParaRPr lang="en-US"/>
        </a:p>
      </dgm:t>
    </dgm:pt>
    <dgm:pt modelId="{59C47DE2-22CE-4320-AE0A-88727BF3474A}">
      <dgm:prSet/>
      <dgm:spPr/>
      <dgm:t>
        <a:bodyPr/>
        <a:lstStyle/>
        <a:p>
          <a:r>
            <a:rPr lang="en-US" dirty="0" smtClean="0"/>
            <a:t>SBA provides approval and provides SBA loan number to First Bank</a:t>
          </a:r>
          <a:endParaRPr lang="en-US" dirty="0"/>
        </a:p>
      </dgm:t>
    </dgm:pt>
    <dgm:pt modelId="{8B279064-DDD7-4CB0-8C16-6A7757296538}" type="parTrans" cxnId="{E525A33C-9400-42CB-9765-83F54F7E3ABD}">
      <dgm:prSet/>
      <dgm:spPr/>
      <dgm:t>
        <a:bodyPr/>
        <a:lstStyle/>
        <a:p>
          <a:endParaRPr lang="en-US"/>
        </a:p>
      </dgm:t>
    </dgm:pt>
    <dgm:pt modelId="{775CE251-4247-4337-9747-B6168E65024D}" type="sibTrans" cxnId="{E525A33C-9400-42CB-9765-83F54F7E3ABD}">
      <dgm:prSet/>
      <dgm:spPr/>
      <dgm:t>
        <a:bodyPr/>
        <a:lstStyle/>
        <a:p>
          <a:endParaRPr lang="en-US"/>
        </a:p>
      </dgm:t>
    </dgm:pt>
    <dgm:pt modelId="{3E9FAB1D-190D-464A-912B-944BB8562480}">
      <dgm:prSet/>
      <dgm:spPr/>
      <dgm:t>
        <a:bodyPr/>
        <a:lstStyle/>
        <a:p>
          <a:r>
            <a:rPr lang="en-US" dirty="0" smtClean="0"/>
            <a:t>First Bank completes loan documentation and sends to borrower via DocuSign</a:t>
          </a:r>
          <a:endParaRPr lang="en-US" dirty="0"/>
        </a:p>
      </dgm:t>
    </dgm:pt>
    <dgm:pt modelId="{0AC55A8F-0517-42A2-8FBC-6E136CD0D54B}" type="parTrans" cxnId="{19916E0F-CF18-44AF-BF32-8FBFF0061B5E}">
      <dgm:prSet/>
      <dgm:spPr/>
      <dgm:t>
        <a:bodyPr/>
        <a:lstStyle/>
        <a:p>
          <a:endParaRPr lang="en-US"/>
        </a:p>
      </dgm:t>
    </dgm:pt>
    <dgm:pt modelId="{59401128-DC7E-40F3-9F2D-196E56667D4E}" type="sibTrans" cxnId="{19916E0F-CF18-44AF-BF32-8FBFF0061B5E}">
      <dgm:prSet/>
      <dgm:spPr/>
      <dgm:t>
        <a:bodyPr/>
        <a:lstStyle/>
        <a:p>
          <a:endParaRPr lang="en-US"/>
        </a:p>
      </dgm:t>
    </dgm:pt>
    <dgm:pt modelId="{28757A9E-73D9-4953-ACDB-F13FB8541A2B}">
      <dgm:prSet/>
      <dgm:spPr/>
      <dgm:t>
        <a:bodyPr/>
        <a:lstStyle/>
        <a:p>
          <a:r>
            <a:rPr lang="en-US" dirty="0" smtClean="0"/>
            <a:t>Borrower             e-Signs First Bank loan documents</a:t>
          </a:r>
          <a:endParaRPr lang="en-US" dirty="0"/>
        </a:p>
      </dgm:t>
    </dgm:pt>
    <dgm:pt modelId="{BC7F19F1-17EE-40F2-A862-6A46CB33A62D}" type="parTrans" cxnId="{2C40802E-D3A4-4291-B795-704336C1CC96}">
      <dgm:prSet/>
      <dgm:spPr/>
      <dgm:t>
        <a:bodyPr/>
        <a:lstStyle/>
        <a:p>
          <a:endParaRPr lang="en-US"/>
        </a:p>
      </dgm:t>
    </dgm:pt>
    <dgm:pt modelId="{CBABCD32-BF48-401D-B165-4A9A62FAF608}" type="sibTrans" cxnId="{2C40802E-D3A4-4291-B795-704336C1CC96}">
      <dgm:prSet/>
      <dgm:spPr/>
      <dgm:t>
        <a:bodyPr/>
        <a:lstStyle/>
        <a:p>
          <a:endParaRPr lang="en-US"/>
        </a:p>
      </dgm:t>
    </dgm:pt>
    <dgm:pt modelId="{6CEEFC11-2A8F-4571-BBE5-7EAC19BCE67F}">
      <dgm:prSet/>
      <dgm:spPr/>
      <dgm:t>
        <a:bodyPr/>
        <a:lstStyle/>
        <a:p>
          <a:r>
            <a:rPr lang="en-US" dirty="0" smtClean="0"/>
            <a:t>Upon receipt of loan documents First Bank funds the borrower’s account at First Bank</a:t>
          </a:r>
          <a:endParaRPr lang="en-US" dirty="0"/>
        </a:p>
      </dgm:t>
    </dgm:pt>
    <dgm:pt modelId="{229E5FCC-3B06-4DCE-82AB-C90C927397DD}" type="parTrans" cxnId="{F8C84749-B525-4A5D-B485-3F753A7E70F6}">
      <dgm:prSet/>
      <dgm:spPr/>
      <dgm:t>
        <a:bodyPr/>
        <a:lstStyle/>
        <a:p>
          <a:endParaRPr lang="en-US"/>
        </a:p>
      </dgm:t>
    </dgm:pt>
    <dgm:pt modelId="{6A046D5C-32DB-4175-BE3C-135A77A304AA}" type="sibTrans" cxnId="{F8C84749-B525-4A5D-B485-3F753A7E70F6}">
      <dgm:prSet/>
      <dgm:spPr/>
      <dgm:t>
        <a:bodyPr/>
        <a:lstStyle/>
        <a:p>
          <a:endParaRPr lang="en-US"/>
        </a:p>
      </dgm:t>
    </dgm:pt>
    <dgm:pt modelId="{738A473A-689C-498D-88AD-6690AA50E98D}" type="pres">
      <dgm:prSet presAssocID="{9448C4DE-3ED9-4922-9779-7495B5C382BF}" presName="CompostProcess" presStyleCnt="0">
        <dgm:presLayoutVars>
          <dgm:dir/>
          <dgm:resizeHandles val="exact"/>
        </dgm:presLayoutVars>
      </dgm:prSet>
      <dgm:spPr/>
      <dgm:t>
        <a:bodyPr/>
        <a:lstStyle/>
        <a:p>
          <a:endParaRPr lang="en-US"/>
        </a:p>
      </dgm:t>
    </dgm:pt>
    <dgm:pt modelId="{DA543AB2-5048-4A84-8903-F4FDEB585DE4}" type="pres">
      <dgm:prSet presAssocID="{9448C4DE-3ED9-4922-9779-7495B5C382BF}" presName="arrow" presStyleLbl="bgShp" presStyleIdx="0" presStyleCnt="1"/>
      <dgm:spPr/>
    </dgm:pt>
    <dgm:pt modelId="{34E2978F-21C8-4F93-B4B6-EE0987317269}" type="pres">
      <dgm:prSet presAssocID="{9448C4DE-3ED9-4922-9779-7495B5C382BF}" presName="linearProcess" presStyleCnt="0"/>
      <dgm:spPr/>
    </dgm:pt>
    <dgm:pt modelId="{69EB1626-7A8E-4D6E-8428-D006C8E870F9}" type="pres">
      <dgm:prSet presAssocID="{C52EAC10-6FBF-4265-BDD4-7B688EB64C03}" presName="textNode" presStyleLbl="node1" presStyleIdx="0" presStyleCnt="5">
        <dgm:presLayoutVars>
          <dgm:bulletEnabled val="1"/>
        </dgm:presLayoutVars>
      </dgm:prSet>
      <dgm:spPr/>
      <dgm:t>
        <a:bodyPr/>
        <a:lstStyle/>
        <a:p>
          <a:endParaRPr lang="en-US"/>
        </a:p>
      </dgm:t>
    </dgm:pt>
    <dgm:pt modelId="{AC07F49C-6D65-4DC3-8203-FA40E5C2442E}" type="pres">
      <dgm:prSet presAssocID="{887F230B-69FC-4B81-A597-657423A0472B}" presName="sibTrans" presStyleCnt="0"/>
      <dgm:spPr/>
    </dgm:pt>
    <dgm:pt modelId="{5C037FF2-B97A-4A0B-98AD-50D30189AE7B}" type="pres">
      <dgm:prSet presAssocID="{59C47DE2-22CE-4320-AE0A-88727BF3474A}" presName="textNode" presStyleLbl="node1" presStyleIdx="1" presStyleCnt="5">
        <dgm:presLayoutVars>
          <dgm:bulletEnabled val="1"/>
        </dgm:presLayoutVars>
      </dgm:prSet>
      <dgm:spPr/>
      <dgm:t>
        <a:bodyPr/>
        <a:lstStyle/>
        <a:p>
          <a:endParaRPr lang="en-US"/>
        </a:p>
      </dgm:t>
    </dgm:pt>
    <dgm:pt modelId="{9AB5A50D-10BB-435E-9156-1F8D89A9A10A}" type="pres">
      <dgm:prSet presAssocID="{775CE251-4247-4337-9747-B6168E65024D}" presName="sibTrans" presStyleCnt="0"/>
      <dgm:spPr/>
    </dgm:pt>
    <dgm:pt modelId="{CDE238EE-E449-4691-A633-03F5D65D93BD}" type="pres">
      <dgm:prSet presAssocID="{3E9FAB1D-190D-464A-912B-944BB8562480}" presName="textNode" presStyleLbl="node1" presStyleIdx="2" presStyleCnt="5">
        <dgm:presLayoutVars>
          <dgm:bulletEnabled val="1"/>
        </dgm:presLayoutVars>
      </dgm:prSet>
      <dgm:spPr/>
      <dgm:t>
        <a:bodyPr/>
        <a:lstStyle/>
        <a:p>
          <a:endParaRPr lang="en-US"/>
        </a:p>
      </dgm:t>
    </dgm:pt>
    <dgm:pt modelId="{9875D191-C1F2-442A-B56D-931C689763C5}" type="pres">
      <dgm:prSet presAssocID="{59401128-DC7E-40F3-9F2D-196E56667D4E}" presName="sibTrans" presStyleCnt="0"/>
      <dgm:spPr/>
    </dgm:pt>
    <dgm:pt modelId="{36C46023-4595-4000-9532-7BE2925CBE4C}" type="pres">
      <dgm:prSet presAssocID="{28757A9E-73D9-4953-ACDB-F13FB8541A2B}" presName="textNode" presStyleLbl="node1" presStyleIdx="3" presStyleCnt="5">
        <dgm:presLayoutVars>
          <dgm:bulletEnabled val="1"/>
        </dgm:presLayoutVars>
      </dgm:prSet>
      <dgm:spPr/>
      <dgm:t>
        <a:bodyPr/>
        <a:lstStyle/>
        <a:p>
          <a:endParaRPr lang="en-US"/>
        </a:p>
      </dgm:t>
    </dgm:pt>
    <dgm:pt modelId="{E76F06B1-C927-4036-A81E-A8FE7DA72923}" type="pres">
      <dgm:prSet presAssocID="{CBABCD32-BF48-401D-B165-4A9A62FAF608}" presName="sibTrans" presStyleCnt="0"/>
      <dgm:spPr/>
    </dgm:pt>
    <dgm:pt modelId="{469EB399-C677-477C-BF60-040306367178}" type="pres">
      <dgm:prSet presAssocID="{6CEEFC11-2A8F-4571-BBE5-7EAC19BCE67F}" presName="textNode" presStyleLbl="node1" presStyleIdx="4" presStyleCnt="5">
        <dgm:presLayoutVars>
          <dgm:bulletEnabled val="1"/>
        </dgm:presLayoutVars>
      </dgm:prSet>
      <dgm:spPr/>
      <dgm:t>
        <a:bodyPr/>
        <a:lstStyle/>
        <a:p>
          <a:endParaRPr lang="en-US"/>
        </a:p>
      </dgm:t>
    </dgm:pt>
  </dgm:ptLst>
  <dgm:cxnLst>
    <dgm:cxn modelId="{A5F926BA-0ACD-4E6F-8908-07F4BF399BCE}" srcId="{9448C4DE-3ED9-4922-9779-7495B5C382BF}" destId="{C52EAC10-6FBF-4265-BDD4-7B688EB64C03}" srcOrd="0" destOrd="0" parTransId="{8A5B5393-610D-44E0-925D-7BEBF608B466}" sibTransId="{887F230B-69FC-4B81-A597-657423A0472B}"/>
    <dgm:cxn modelId="{19916E0F-CF18-44AF-BF32-8FBFF0061B5E}" srcId="{9448C4DE-3ED9-4922-9779-7495B5C382BF}" destId="{3E9FAB1D-190D-464A-912B-944BB8562480}" srcOrd="2" destOrd="0" parTransId="{0AC55A8F-0517-42A2-8FBC-6E136CD0D54B}" sibTransId="{59401128-DC7E-40F3-9F2D-196E56667D4E}"/>
    <dgm:cxn modelId="{2EE80918-2C68-41FA-81A2-2E6DCE46706D}" type="presOf" srcId="{28757A9E-73D9-4953-ACDB-F13FB8541A2B}" destId="{36C46023-4595-4000-9532-7BE2925CBE4C}" srcOrd="0" destOrd="0" presId="urn:microsoft.com/office/officeart/2005/8/layout/hProcess9"/>
    <dgm:cxn modelId="{4EB03B2E-6EB9-46CB-9718-BAABDD66A798}" type="presOf" srcId="{6CEEFC11-2A8F-4571-BBE5-7EAC19BCE67F}" destId="{469EB399-C677-477C-BF60-040306367178}" srcOrd="0" destOrd="0" presId="urn:microsoft.com/office/officeart/2005/8/layout/hProcess9"/>
    <dgm:cxn modelId="{6B330F36-B5D2-451E-A648-C545C9088D28}" type="presOf" srcId="{9448C4DE-3ED9-4922-9779-7495B5C382BF}" destId="{738A473A-689C-498D-88AD-6690AA50E98D}" srcOrd="0" destOrd="0" presId="urn:microsoft.com/office/officeart/2005/8/layout/hProcess9"/>
    <dgm:cxn modelId="{134980E5-70CB-42A5-B8FD-5B205FFBD221}" type="presOf" srcId="{C52EAC10-6FBF-4265-BDD4-7B688EB64C03}" destId="{69EB1626-7A8E-4D6E-8428-D006C8E870F9}" srcOrd="0" destOrd="0" presId="urn:microsoft.com/office/officeart/2005/8/layout/hProcess9"/>
    <dgm:cxn modelId="{E525A33C-9400-42CB-9765-83F54F7E3ABD}" srcId="{9448C4DE-3ED9-4922-9779-7495B5C382BF}" destId="{59C47DE2-22CE-4320-AE0A-88727BF3474A}" srcOrd="1" destOrd="0" parTransId="{8B279064-DDD7-4CB0-8C16-6A7757296538}" sibTransId="{775CE251-4247-4337-9747-B6168E65024D}"/>
    <dgm:cxn modelId="{A6E01854-8651-4A8F-891B-7F26FCEA4141}" type="presOf" srcId="{59C47DE2-22CE-4320-AE0A-88727BF3474A}" destId="{5C037FF2-B97A-4A0B-98AD-50D30189AE7B}" srcOrd="0" destOrd="0" presId="urn:microsoft.com/office/officeart/2005/8/layout/hProcess9"/>
    <dgm:cxn modelId="{F8C84749-B525-4A5D-B485-3F753A7E70F6}" srcId="{9448C4DE-3ED9-4922-9779-7495B5C382BF}" destId="{6CEEFC11-2A8F-4571-BBE5-7EAC19BCE67F}" srcOrd="4" destOrd="0" parTransId="{229E5FCC-3B06-4DCE-82AB-C90C927397DD}" sibTransId="{6A046D5C-32DB-4175-BE3C-135A77A304AA}"/>
    <dgm:cxn modelId="{2C40802E-D3A4-4291-B795-704336C1CC96}" srcId="{9448C4DE-3ED9-4922-9779-7495B5C382BF}" destId="{28757A9E-73D9-4953-ACDB-F13FB8541A2B}" srcOrd="3" destOrd="0" parTransId="{BC7F19F1-17EE-40F2-A862-6A46CB33A62D}" sibTransId="{CBABCD32-BF48-401D-B165-4A9A62FAF608}"/>
    <dgm:cxn modelId="{A0A7A09B-9779-4F50-B637-B7E113D0D1CC}" type="presOf" srcId="{3E9FAB1D-190D-464A-912B-944BB8562480}" destId="{CDE238EE-E449-4691-A633-03F5D65D93BD}" srcOrd="0" destOrd="0" presId="urn:microsoft.com/office/officeart/2005/8/layout/hProcess9"/>
    <dgm:cxn modelId="{B9FC3652-4BCF-4E4F-9DF6-08992CDC25E2}" type="presParOf" srcId="{738A473A-689C-498D-88AD-6690AA50E98D}" destId="{DA543AB2-5048-4A84-8903-F4FDEB585DE4}" srcOrd="0" destOrd="0" presId="urn:microsoft.com/office/officeart/2005/8/layout/hProcess9"/>
    <dgm:cxn modelId="{22269E67-DDCA-4329-BF0D-26519ACBCB6C}" type="presParOf" srcId="{738A473A-689C-498D-88AD-6690AA50E98D}" destId="{34E2978F-21C8-4F93-B4B6-EE0987317269}" srcOrd="1" destOrd="0" presId="urn:microsoft.com/office/officeart/2005/8/layout/hProcess9"/>
    <dgm:cxn modelId="{D0C33FB5-E2E4-467B-A31C-5C293919EF1E}" type="presParOf" srcId="{34E2978F-21C8-4F93-B4B6-EE0987317269}" destId="{69EB1626-7A8E-4D6E-8428-D006C8E870F9}" srcOrd="0" destOrd="0" presId="urn:microsoft.com/office/officeart/2005/8/layout/hProcess9"/>
    <dgm:cxn modelId="{E14AD7BF-1944-4981-9923-1C4A5AF2D055}" type="presParOf" srcId="{34E2978F-21C8-4F93-B4B6-EE0987317269}" destId="{AC07F49C-6D65-4DC3-8203-FA40E5C2442E}" srcOrd="1" destOrd="0" presId="urn:microsoft.com/office/officeart/2005/8/layout/hProcess9"/>
    <dgm:cxn modelId="{5E4C1D43-D705-4339-8BFA-38E7A2E794D7}" type="presParOf" srcId="{34E2978F-21C8-4F93-B4B6-EE0987317269}" destId="{5C037FF2-B97A-4A0B-98AD-50D30189AE7B}" srcOrd="2" destOrd="0" presId="urn:microsoft.com/office/officeart/2005/8/layout/hProcess9"/>
    <dgm:cxn modelId="{A33460BB-F01C-4628-BE01-00241270C727}" type="presParOf" srcId="{34E2978F-21C8-4F93-B4B6-EE0987317269}" destId="{9AB5A50D-10BB-435E-9156-1F8D89A9A10A}" srcOrd="3" destOrd="0" presId="urn:microsoft.com/office/officeart/2005/8/layout/hProcess9"/>
    <dgm:cxn modelId="{F0883B01-FBAF-4B88-B989-A781D4DC4765}" type="presParOf" srcId="{34E2978F-21C8-4F93-B4B6-EE0987317269}" destId="{CDE238EE-E449-4691-A633-03F5D65D93BD}" srcOrd="4" destOrd="0" presId="urn:microsoft.com/office/officeart/2005/8/layout/hProcess9"/>
    <dgm:cxn modelId="{780E6542-9D0E-454B-B8C5-A65322D8B746}" type="presParOf" srcId="{34E2978F-21C8-4F93-B4B6-EE0987317269}" destId="{9875D191-C1F2-442A-B56D-931C689763C5}" srcOrd="5" destOrd="0" presId="urn:microsoft.com/office/officeart/2005/8/layout/hProcess9"/>
    <dgm:cxn modelId="{EE740956-38ED-46DA-9716-21E2D847CF87}" type="presParOf" srcId="{34E2978F-21C8-4F93-B4B6-EE0987317269}" destId="{36C46023-4595-4000-9532-7BE2925CBE4C}" srcOrd="6" destOrd="0" presId="urn:microsoft.com/office/officeart/2005/8/layout/hProcess9"/>
    <dgm:cxn modelId="{4F60B852-0850-4396-BB10-799423A69561}" type="presParOf" srcId="{34E2978F-21C8-4F93-B4B6-EE0987317269}" destId="{E76F06B1-C927-4036-A81E-A8FE7DA72923}" srcOrd="7" destOrd="0" presId="urn:microsoft.com/office/officeart/2005/8/layout/hProcess9"/>
    <dgm:cxn modelId="{6780388B-8C5D-43AC-9035-4C788D6B4DEA}" type="presParOf" srcId="{34E2978F-21C8-4F93-B4B6-EE0987317269}" destId="{469EB399-C677-477C-BF60-040306367178}"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543AB2-5048-4A84-8903-F4FDEB585DE4}">
      <dsp:nvSpPr>
        <dsp:cNvPr id="0" name=""/>
        <dsp:cNvSpPr/>
      </dsp:nvSpPr>
      <dsp:spPr>
        <a:xfrm>
          <a:off x="751403" y="0"/>
          <a:ext cx="8515905" cy="501491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6DFEB6-357B-4C18-B664-2355CA45A9C7}">
      <dsp:nvSpPr>
        <dsp:cNvPr id="0" name=""/>
        <dsp:cNvSpPr/>
      </dsp:nvSpPr>
      <dsp:spPr>
        <a:xfrm>
          <a:off x="4402" y="1504473"/>
          <a:ext cx="1924982" cy="200596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Borrower contacts Relationship Manager- Branch Manager to request application</a:t>
          </a:r>
          <a:endParaRPr lang="en-US" sz="1500" kern="1200" dirty="0"/>
        </a:p>
      </dsp:txBody>
      <dsp:txXfrm>
        <a:off x="98372" y="1598443"/>
        <a:ext cx="1737042" cy="1818025"/>
      </dsp:txXfrm>
    </dsp:sp>
    <dsp:sp modelId="{EF082F51-365A-4033-B434-5F880D520779}">
      <dsp:nvSpPr>
        <dsp:cNvPr id="0" name=""/>
        <dsp:cNvSpPr/>
      </dsp:nvSpPr>
      <dsp:spPr>
        <a:xfrm>
          <a:off x="2025633" y="1504473"/>
          <a:ext cx="1924982" cy="200596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First Bank officer provides link to application portal</a:t>
          </a:r>
          <a:endParaRPr lang="en-US" sz="1500" kern="1200" dirty="0"/>
        </a:p>
      </dsp:txBody>
      <dsp:txXfrm>
        <a:off x="2119603" y="1598443"/>
        <a:ext cx="1737042" cy="1818025"/>
      </dsp:txXfrm>
    </dsp:sp>
    <dsp:sp modelId="{D6E15DFE-D726-4CA0-BBFB-807C4FC638EA}">
      <dsp:nvSpPr>
        <dsp:cNvPr id="0" name=""/>
        <dsp:cNvSpPr/>
      </dsp:nvSpPr>
      <dsp:spPr>
        <a:xfrm>
          <a:off x="4046864" y="1504473"/>
          <a:ext cx="1924982" cy="2005965"/>
        </a:xfrm>
        <a:prstGeom prst="roundRect">
          <a:avLst/>
        </a:prstGeom>
        <a:solidFill>
          <a:srgbClr val="00206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Borrower completes loan application and certifications</a:t>
          </a:r>
          <a:endParaRPr lang="en-US" sz="1500" kern="1200" dirty="0"/>
        </a:p>
      </dsp:txBody>
      <dsp:txXfrm>
        <a:off x="4140834" y="1598443"/>
        <a:ext cx="1737042" cy="1818025"/>
      </dsp:txXfrm>
    </dsp:sp>
    <dsp:sp modelId="{66E02297-FD20-45CA-9018-E1A93BAF06BA}">
      <dsp:nvSpPr>
        <dsp:cNvPr id="0" name=""/>
        <dsp:cNvSpPr/>
      </dsp:nvSpPr>
      <dsp:spPr>
        <a:xfrm>
          <a:off x="6068096" y="1504473"/>
          <a:ext cx="1924982" cy="2005965"/>
        </a:xfrm>
        <a:prstGeom prst="roundRect">
          <a:avLst/>
        </a:prstGeom>
        <a:solidFill>
          <a:srgbClr val="00206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First Bank sends DocuSign envelope – Borrower e-signs application</a:t>
          </a:r>
          <a:endParaRPr lang="en-US" sz="1500" kern="1200" dirty="0"/>
        </a:p>
      </dsp:txBody>
      <dsp:txXfrm>
        <a:off x="6162066" y="1598443"/>
        <a:ext cx="1737042" cy="1818025"/>
      </dsp:txXfrm>
    </dsp:sp>
    <dsp:sp modelId="{05EE62DB-EB53-4F8D-89F6-4DE49DBB9B23}">
      <dsp:nvSpPr>
        <dsp:cNvPr id="0" name=""/>
        <dsp:cNvSpPr/>
      </dsp:nvSpPr>
      <dsp:spPr>
        <a:xfrm>
          <a:off x="8089327" y="1504473"/>
          <a:ext cx="1924982" cy="200596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After e-Signed application is received, First Bank reviews submission for completeness – resolves any issues with borrower</a:t>
          </a:r>
          <a:endParaRPr lang="en-US" sz="1500" kern="1200" dirty="0"/>
        </a:p>
      </dsp:txBody>
      <dsp:txXfrm>
        <a:off x="8183297" y="1598443"/>
        <a:ext cx="1737042" cy="18180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543AB2-5048-4A84-8903-F4FDEB585DE4}">
      <dsp:nvSpPr>
        <dsp:cNvPr id="0" name=""/>
        <dsp:cNvSpPr/>
      </dsp:nvSpPr>
      <dsp:spPr>
        <a:xfrm>
          <a:off x="751403" y="0"/>
          <a:ext cx="8515905" cy="501491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EB1626-7A8E-4D6E-8428-D006C8E870F9}">
      <dsp:nvSpPr>
        <dsp:cNvPr id="0" name=""/>
        <dsp:cNvSpPr/>
      </dsp:nvSpPr>
      <dsp:spPr>
        <a:xfrm>
          <a:off x="4402" y="1504473"/>
          <a:ext cx="1924982" cy="2005965"/>
        </a:xfrm>
        <a:prstGeom prst="roundRect">
          <a:avLst/>
        </a:prstGeom>
        <a:solidFill>
          <a:srgbClr val="00206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First Bank submits loan request to SBA</a:t>
          </a:r>
          <a:endParaRPr lang="en-US" sz="1800" kern="1200" dirty="0"/>
        </a:p>
      </dsp:txBody>
      <dsp:txXfrm>
        <a:off x="98372" y="1598443"/>
        <a:ext cx="1737042" cy="1818025"/>
      </dsp:txXfrm>
    </dsp:sp>
    <dsp:sp modelId="{5C037FF2-B97A-4A0B-98AD-50D30189AE7B}">
      <dsp:nvSpPr>
        <dsp:cNvPr id="0" name=""/>
        <dsp:cNvSpPr/>
      </dsp:nvSpPr>
      <dsp:spPr>
        <a:xfrm>
          <a:off x="2025633" y="1504473"/>
          <a:ext cx="1924982" cy="200596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SBA provides approval and provides SBA loan number to First Bank</a:t>
          </a:r>
          <a:endParaRPr lang="en-US" sz="1800" kern="1200" dirty="0"/>
        </a:p>
      </dsp:txBody>
      <dsp:txXfrm>
        <a:off x="2119603" y="1598443"/>
        <a:ext cx="1737042" cy="1818025"/>
      </dsp:txXfrm>
    </dsp:sp>
    <dsp:sp modelId="{CDE238EE-E449-4691-A633-03F5D65D93BD}">
      <dsp:nvSpPr>
        <dsp:cNvPr id="0" name=""/>
        <dsp:cNvSpPr/>
      </dsp:nvSpPr>
      <dsp:spPr>
        <a:xfrm>
          <a:off x="4046864" y="1504473"/>
          <a:ext cx="1924982" cy="200596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First Bank completes loan documentation and sends to borrower via DocuSign</a:t>
          </a:r>
          <a:endParaRPr lang="en-US" sz="1800" kern="1200" dirty="0"/>
        </a:p>
      </dsp:txBody>
      <dsp:txXfrm>
        <a:off x="4140834" y="1598443"/>
        <a:ext cx="1737042" cy="1818025"/>
      </dsp:txXfrm>
    </dsp:sp>
    <dsp:sp modelId="{36C46023-4595-4000-9532-7BE2925CBE4C}">
      <dsp:nvSpPr>
        <dsp:cNvPr id="0" name=""/>
        <dsp:cNvSpPr/>
      </dsp:nvSpPr>
      <dsp:spPr>
        <a:xfrm>
          <a:off x="6068096" y="1504473"/>
          <a:ext cx="1924982" cy="200596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Borrower             e-Signs First Bank loan documents</a:t>
          </a:r>
          <a:endParaRPr lang="en-US" sz="1800" kern="1200" dirty="0"/>
        </a:p>
      </dsp:txBody>
      <dsp:txXfrm>
        <a:off x="6162066" y="1598443"/>
        <a:ext cx="1737042" cy="1818025"/>
      </dsp:txXfrm>
    </dsp:sp>
    <dsp:sp modelId="{469EB399-C677-477C-BF60-040306367178}">
      <dsp:nvSpPr>
        <dsp:cNvPr id="0" name=""/>
        <dsp:cNvSpPr/>
      </dsp:nvSpPr>
      <dsp:spPr>
        <a:xfrm>
          <a:off x="8089327" y="1504473"/>
          <a:ext cx="1924982" cy="200596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Upon receipt of loan documents First Bank funds the borrower’s account at First Bank</a:t>
          </a:r>
          <a:endParaRPr lang="en-US" sz="1800" kern="1200" dirty="0"/>
        </a:p>
      </dsp:txBody>
      <dsp:txXfrm>
        <a:off x="8183297" y="1598443"/>
        <a:ext cx="1737042" cy="181802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0B7B24-33DD-462D-9515-093B574DE97B}" type="datetimeFigureOut">
              <a:rPr lang="en-US" smtClean="0"/>
              <a:t>1/15/2021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CF455F-38FB-4AF7-A134-78FF51B43833}" type="slidenum">
              <a:rPr lang="en-US" smtClean="0"/>
              <a:t>‹#›</a:t>
            </a:fld>
            <a:endParaRPr lang="en-US"/>
          </a:p>
        </p:txBody>
      </p:sp>
    </p:spTree>
    <p:extLst>
      <p:ext uri="{BB962C8B-B14F-4D97-AF65-F5344CB8AC3E}">
        <p14:creationId xmlns:p14="http://schemas.microsoft.com/office/powerpoint/2010/main" val="3665489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5332412" y="5883275"/>
            <a:ext cx="4324044" cy="365125"/>
          </a:xfrm>
        </p:spPr>
        <p:txBody>
          <a:bodyPr/>
          <a:lstStyle/>
          <a:p>
            <a:r>
              <a:rPr lang="en-US" smtClean="0"/>
              <a:t>5/12/ 2020   Version 1</a:t>
            </a:r>
            <a:endParaRPr lang="en-US"/>
          </a:p>
        </p:txBody>
      </p:sp>
      <p:sp>
        <p:nvSpPr>
          <p:cNvPr id="6" name="Slide Number Placeholder 5"/>
          <p:cNvSpPr>
            <a:spLocks noGrp="1"/>
          </p:cNvSpPr>
          <p:nvPr>
            <p:ph type="sldNum" sz="quarter" idx="12"/>
          </p:nvPr>
        </p:nvSpPr>
        <p:spPr/>
        <p:txBody>
          <a:bodyPr/>
          <a:lstStyle/>
          <a:p>
            <a:fld id="{7FD774A5-A9F5-418D-BB11-F07CD9732908}" type="slidenum">
              <a:rPr lang="en-US" smtClean="0"/>
              <a:t>‹#›</a:t>
            </a:fld>
            <a:endParaRPr lang="en-US"/>
          </a:p>
        </p:txBody>
      </p:sp>
    </p:spTree>
    <p:extLst>
      <p:ext uri="{BB962C8B-B14F-4D97-AF65-F5344CB8AC3E}">
        <p14:creationId xmlns:p14="http://schemas.microsoft.com/office/powerpoint/2010/main" val="2551969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5/12/ 2020   Version 1</a:t>
            </a:r>
            <a:endParaRPr lang="en-US" dirty="0"/>
          </a:p>
        </p:txBody>
      </p:sp>
      <p:sp>
        <p:nvSpPr>
          <p:cNvPr id="7" name="Slide Number Placeholder 6"/>
          <p:cNvSpPr>
            <a:spLocks noGrp="1"/>
          </p:cNvSpPr>
          <p:nvPr>
            <p:ph type="sldNum" sz="quarter" idx="12"/>
          </p:nvPr>
        </p:nvSpPr>
        <p:spPr/>
        <p:txBody>
          <a:bodyPr/>
          <a:lstStyle/>
          <a:p>
            <a:fld id="{4FC788EF-3D9F-4836-88F8-34619292D0D5}" type="slidenum">
              <a:rPr lang="en-US" smtClean="0"/>
              <a:t>‹#›</a:t>
            </a:fld>
            <a:endParaRPr lang="en-US" dirty="0"/>
          </a:p>
        </p:txBody>
      </p:sp>
    </p:spTree>
    <p:extLst>
      <p:ext uri="{BB962C8B-B14F-4D97-AF65-F5344CB8AC3E}">
        <p14:creationId xmlns:p14="http://schemas.microsoft.com/office/powerpoint/2010/main" val="1167312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5/12/ 2020   Version 1</a:t>
            </a:r>
            <a:endParaRPr lang="en-US" dirty="0"/>
          </a:p>
        </p:txBody>
      </p:sp>
      <p:sp>
        <p:nvSpPr>
          <p:cNvPr id="6" name="Slide Number Placeholder 5"/>
          <p:cNvSpPr>
            <a:spLocks noGrp="1"/>
          </p:cNvSpPr>
          <p:nvPr>
            <p:ph type="sldNum" sz="quarter" idx="12"/>
          </p:nvPr>
        </p:nvSpPr>
        <p:spPr/>
        <p:txBody>
          <a:bodyPr/>
          <a:lstStyle/>
          <a:p>
            <a:fld id="{4FC788EF-3D9F-4836-88F8-34619292D0D5}" type="slidenum">
              <a:rPr lang="en-US" smtClean="0"/>
              <a:t>‹#›</a:t>
            </a:fld>
            <a:endParaRPr lang="en-US" dirty="0"/>
          </a:p>
        </p:txBody>
      </p:sp>
    </p:spTree>
    <p:extLst>
      <p:ext uri="{BB962C8B-B14F-4D97-AF65-F5344CB8AC3E}">
        <p14:creationId xmlns:p14="http://schemas.microsoft.com/office/powerpoint/2010/main" val="2254105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5/12/ 2020   Version 1</a:t>
            </a:r>
            <a:endParaRPr lang="en-US" dirty="0"/>
          </a:p>
        </p:txBody>
      </p:sp>
      <p:sp>
        <p:nvSpPr>
          <p:cNvPr id="6" name="Slide Number Placeholder 5"/>
          <p:cNvSpPr>
            <a:spLocks noGrp="1"/>
          </p:cNvSpPr>
          <p:nvPr>
            <p:ph type="sldNum" sz="quarter" idx="12"/>
          </p:nvPr>
        </p:nvSpPr>
        <p:spPr/>
        <p:txBody>
          <a:bodyPr/>
          <a:lstStyle/>
          <a:p>
            <a:fld id="{4FC788EF-3D9F-4836-88F8-34619292D0D5}" type="slidenum">
              <a:rPr lang="en-US" smtClean="0"/>
              <a:t>‹#›</a:t>
            </a:fld>
            <a:endParaRPr lang="en-US" dirty="0"/>
          </a:p>
        </p:txBody>
      </p:sp>
    </p:spTree>
    <p:extLst>
      <p:ext uri="{BB962C8B-B14F-4D97-AF65-F5344CB8AC3E}">
        <p14:creationId xmlns:p14="http://schemas.microsoft.com/office/powerpoint/2010/main" val="1636428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5/12/ 2020   Version 1</a:t>
            </a:r>
            <a:endParaRPr lang="en-US" dirty="0"/>
          </a:p>
        </p:txBody>
      </p:sp>
      <p:sp>
        <p:nvSpPr>
          <p:cNvPr id="6" name="Slide Number Placeholder 5"/>
          <p:cNvSpPr>
            <a:spLocks noGrp="1"/>
          </p:cNvSpPr>
          <p:nvPr>
            <p:ph type="sldNum" sz="quarter" idx="12"/>
          </p:nvPr>
        </p:nvSpPr>
        <p:spPr/>
        <p:txBody>
          <a:bodyPr/>
          <a:lstStyle/>
          <a:p>
            <a:fld id="{4FC788EF-3D9F-4836-88F8-34619292D0D5}" type="slidenum">
              <a:rPr lang="en-US" smtClean="0"/>
              <a:t>‹#›</a:t>
            </a:fld>
            <a:endParaRPr lang="en-US" dirty="0"/>
          </a:p>
        </p:txBody>
      </p:sp>
    </p:spTree>
    <p:extLst>
      <p:ext uri="{BB962C8B-B14F-4D97-AF65-F5344CB8AC3E}">
        <p14:creationId xmlns:p14="http://schemas.microsoft.com/office/powerpoint/2010/main" val="1338827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5/12/ 2020   Version 1</a:t>
            </a:r>
            <a:endParaRPr lang="en-US" dirty="0"/>
          </a:p>
        </p:txBody>
      </p:sp>
      <p:sp>
        <p:nvSpPr>
          <p:cNvPr id="6" name="Slide Number Placeholder 5"/>
          <p:cNvSpPr>
            <a:spLocks noGrp="1"/>
          </p:cNvSpPr>
          <p:nvPr>
            <p:ph type="sldNum" sz="quarter" idx="12"/>
          </p:nvPr>
        </p:nvSpPr>
        <p:spPr/>
        <p:txBody>
          <a:bodyPr/>
          <a:lstStyle/>
          <a:p>
            <a:fld id="{4FC788EF-3D9F-4836-88F8-34619292D0D5}" type="slidenum">
              <a:rPr lang="en-US" smtClean="0"/>
              <a:t>‹#›</a:t>
            </a:fld>
            <a:endParaRPr lang="en-US" dirty="0"/>
          </a:p>
        </p:txBody>
      </p:sp>
    </p:spTree>
    <p:extLst>
      <p:ext uri="{BB962C8B-B14F-4D97-AF65-F5344CB8AC3E}">
        <p14:creationId xmlns:p14="http://schemas.microsoft.com/office/powerpoint/2010/main" val="822179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5/12/ 2020   Version 1</a:t>
            </a:r>
            <a:endParaRPr lang="en-US" dirty="0"/>
          </a:p>
        </p:txBody>
      </p:sp>
      <p:sp>
        <p:nvSpPr>
          <p:cNvPr id="6" name="Slide Number Placeholder 5"/>
          <p:cNvSpPr>
            <a:spLocks noGrp="1"/>
          </p:cNvSpPr>
          <p:nvPr>
            <p:ph type="sldNum" sz="quarter" idx="12"/>
          </p:nvPr>
        </p:nvSpPr>
        <p:spPr/>
        <p:txBody>
          <a:bodyPr/>
          <a:lstStyle/>
          <a:p>
            <a:fld id="{4FC788EF-3D9F-4836-88F8-34619292D0D5}" type="slidenum">
              <a:rPr lang="en-US" smtClean="0"/>
              <a:t>‹#›</a:t>
            </a:fld>
            <a:endParaRPr lang="en-US" dirty="0"/>
          </a:p>
        </p:txBody>
      </p:sp>
    </p:spTree>
    <p:extLst>
      <p:ext uri="{BB962C8B-B14F-4D97-AF65-F5344CB8AC3E}">
        <p14:creationId xmlns:p14="http://schemas.microsoft.com/office/powerpoint/2010/main" val="906876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5/12/ 2020   Version 1</a:t>
            </a:r>
            <a:endParaRPr lang="en-US"/>
          </a:p>
        </p:txBody>
      </p:sp>
      <p:sp>
        <p:nvSpPr>
          <p:cNvPr id="6" name="Slide Number Placeholder 5"/>
          <p:cNvSpPr>
            <a:spLocks noGrp="1"/>
          </p:cNvSpPr>
          <p:nvPr>
            <p:ph type="sldNum" sz="quarter" idx="12"/>
          </p:nvPr>
        </p:nvSpPr>
        <p:spPr/>
        <p:txBody>
          <a:bodyPr/>
          <a:lstStyle/>
          <a:p>
            <a:fld id="{7FD774A5-A9F5-418D-BB11-F07CD9732908}" type="slidenum">
              <a:rPr lang="en-US" smtClean="0"/>
              <a:t>‹#›</a:t>
            </a:fld>
            <a:endParaRPr lang="en-US"/>
          </a:p>
        </p:txBody>
      </p:sp>
    </p:spTree>
    <p:extLst>
      <p:ext uri="{BB962C8B-B14F-4D97-AF65-F5344CB8AC3E}">
        <p14:creationId xmlns:p14="http://schemas.microsoft.com/office/powerpoint/2010/main" val="4212642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5/12/ 2020   Version 1</a:t>
            </a:r>
            <a:endParaRPr lang="en-US"/>
          </a:p>
        </p:txBody>
      </p:sp>
      <p:sp>
        <p:nvSpPr>
          <p:cNvPr id="6" name="Slide Number Placeholder 5"/>
          <p:cNvSpPr>
            <a:spLocks noGrp="1"/>
          </p:cNvSpPr>
          <p:nvPr>
            <p:ph type="sldNum" sz="quarter" idx="12"/>
          </p:nvPr>
        </p:nvSpPr>
        <p:spPr/>
        <p:txBody>
          <a:bodyPr/>
          <a:lstStyle/>
          <a:p>
            <a:fld id="{7FD774A5-A9F5-418D-BB11-F07CD9732908}" type="slidenum">
              <a:rPr lang="en-US" smtClean="0"/>
              <a:t>‹#›</a:t>
            </a:fld>
            <a:endParaRPr lang="en-US"/>
          </a:p>
        </p:txBody>
      </p:sp>
    </p:spTree>
    <p:extLst>
      <p:ext uri="{BB962C8B-B14F-4D97-AF65-F5344CB8AC3E}">
        <p14:creationId xmlns:p14="http://schemas.microsoft.com/office/powerpoint/2010/main" val="40676719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5780" y="916617"/>
            <a:ext cx="8314721" cy="690563"/>
          </a:xfrm>
        </p:spPr>
        <p:txBody>
          <a:bodyPr anchor="t"/>
          <a:lstStyle/>
          <a:p>
            <a:r>
              <a:rPr lang="en-US"/>
              <a:t>Click to edit Master title style</a:t>
            </a:r>
          </a:p>
        </p:txBody>
      </p:sp>
      <p:sp>
        <p:nvSpPr>
          <p:cNvPr id="3" name="Content Placeholder 2"/>
          <p:cNvSpPr>
            <a:spLocks noGrp="1"/>
          </p:cNvSpPr>
          <p:nvPr>
            <p:ph idx="1"/>
          </p:nvPr>
        </p:nvSpPr>
        <p:spPr>
          <a:xfrm>
            <a:off x="765780" y="1828800"/>
            <a:ext cx="8314721" cy="4643621"/>
          </a:xfrm>
        </p:spPr>
        <p:txBody>
          <a:bodyPr/>
          <a:lstStyle>
            <a:lvl1pPr marL="6351" indent="0">
              <a:tabLst/>
              <a:defRPr/>
            </a:lvl1pPr>
            <a:lvl3pPr>
              <a:spcBef>
                <a:spcPts val="1144"/>
              </a:spcBef>
              <a:defRPr/>
            </a:lvl3pPr>
            <a:lvl4pPr>
              <a:spcBef>
                <a:spcPts val="1144"/>
              </a:spcBef>
              <a:defRPr/>
            </a:lvl4pPr>
            <a:lvl5pPr marL="1752556" indent="-230712">
              <a:spcBef>
                <a:spcPts val="1144"/>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a:lvl1pPr>
          </a:lstStyle>
          <a:p>
            <a:fld id="{1A405E7D-94DA-49BD-BCA1-24437756CCF6}" type="slidenum">
              <a:rPr lang="en-US" altLang="en-US"/>
              <a:pPr/>
              <a:t>‹#›</a:t>
            </a:fld>
            <a:endParaRPr lang="en-US" altLang="en-US" dirty="0"/>
          </a:p>
        </p:txBody>
      </p:sp>
      <p:pic>
        <p:nvPicPr>
          <p:cNvPr id="5" name="Picture 4">
            <a:extLst>
              <a:ext uri="{FF2B5EF4-FFF2-40B4-BE49-F238E27FC236}">
                <a16:creationId xmlns:a16="http://schemas.microsoft.com/office/drawing/2014/main" id="{534D94C4-5364-F143-AF56-3DAE38A84C0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7586"/>
          <a:stretch/>
        </p:blipFill>
        <p:spPr>
          <a:xfrm>
            <a:off x="9459312" y="0"/>
            <a:ext cx="2732689" cy="6858000"/>
          </a:xfrm>
          <a:prstGeom prst="rect">
            <a:avLst/>
          </a:prstGeom>
        </p:spPr>
      </p:pic>
      <p:sp>
        <p:nvSpPr>
          <p:cNvPr id="7" name="Text Placeholder 6">
            <a:extLst>
              <a:ext uri="{FF2B5EF4-FFF2-40B4-BE49-F238E27FC236}">
                <a16:creationId xmlns:a16="http://schemas.microsoft.com/office/drawing/2014/main" id="{ED299DCF-C15E-8746-BA01-1E8B790BD645}"/>
              </a:ext>
            </a:extLst>
          </p:cNvPr>
          <p:cNvSpPr>
            <a:spLocks noGrp="1"/>
          </p:cNvSpPr>
          <p:nvPr>
            <p:ph type="body" sz="quarter" idx="11"/>
          </p:nvPr>
        </p:nvSpPr>
        <p:spPr>
          <a:xfrm>
            <a:off x="9664700" y="916517"/>
            <a:ext cx="2260600" cy="5306483"/>
          </a:xfrm>
        </p:spPr>
        <p:txBody>
          <a:bodyPr/>
          <a:lstStyle>
            <a:lvl1pPr>
              <a:defRPr>
                <a:ln>
                  <a:noFill/>
                </a:ln>
                <a:solidFill>
                  <a:schemeClr val="bg1"/>
                </a:solidFill>
              </a:defRPr>
            </a:lvl1pPr>
            <a:lvl2pPr>
              <a:defRPr sz="1867">
                <a:solidFill>
                  <a:schemeClr val="bg1"/>
                </a:solidFill>
              </a:defRPr>
            </a:lvl2pPr>
            <a:lvl3pPr>
              <a:defRPr sz="1867">
                <a:solidFill>
                  <a:schemeClr val="bg1"/>
                </a:solidFill>
              </a:defRPr>
            </a:lvl3pPr>
            <a:lvl4pPr>
              <a:defRPr sz="1867">
                <a:solidFill>
                  <a:schemeClr val="bg1"/>
                </a:solidFill>
              </a:defRPr>
            </a:lvl4pPr>
            <a:lvl5pPr>
              <a:defRPr sz="1867">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258423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baseline="0">
                <a:solidFill>
                  <a:schemeClr val="tx2"/>
                </a:solidFill>
              </a:defRPr>
            </a:lvl1pPr>
          </a:lstStyle>
          <a:p>
            <a:fld id="{22710089-84E2-4BA9-BD58-11176BBF32C3}" type="slidenum">
              <a:rPr lang="en-US" altLang="en-US" smtClean="0"/>
              <a:pPr/>
              <a:t>‹#›</a:t>
            </a:fld>
            <a:endParaRPr lang="en-US" altLang="en-US" dirty="0"/>
          </a:p>
        </p:txBody>
      </p:sp>
      <p:sp>
        <p:nvSpPr>
          <p:cNvPr id="4" name="Text Placeholder 3">
            <a:extLst>
              <a:ext uri="{FF2B5EF4-FFF2-40B4-BE49-F238E27FC236}">
                <a16:creationId xmlns:a16="http://schemas.microsoft.com/office/drawing/2014/main" id="{CCF66F16-A99B-B34D-9F9D-7ED4E79EF348}"/>
              </a:ext>
            </a:extLst>
          </p:cNvPr>
          <p:cNvSpPr>
            <a:spLocks noGrp="1"/>
          </p:cNvSpPr>
          <p:nvPr>
            <p:ph type="body" sz="quarter" idx="11"/>
          </p:nvPr>
        </p:nvSpPr>
        <p:spPr>
          <a:xfrm>
            <a:off x="0" y="3822700"/>
            <a:ext cx="12192000" cy="1422400"/>
          </a:xfrm>
        </p:spPr>
        <p:txBody>
          <a:bodyPr anchor="ctr"/>
          <a:lstStyle>
            <a:lvl1pPr algn="ctr">
              <a:defRPr sz="3733" b="1">
                <a:solidFill>
                  <a:schemeClr val="accent2"/>
                </a:solidFill>
              </a:defRPr>
            </a:lvl1pPr>
          </a:lstStyle>
          <a:p>
            <a:pPr lvl="0"/>
            <a:r>
              <a:rPr lang="en-US" dirty="0"/>
              <a:t>Edit Master text styles</a:t>
            </a:r>
          </a:p>
        </p:txBody>
      </p:sp>
    </p:spTree>
    <p:extLst>
      <p:ext uri="{BB962C8B-B14F-4D97-AF65-F5344CB8AC3E}">
        <p14:creationId xmlns:p14="http://schemas.microsoft.com/office/powerpoint/2010/main" val="1686697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5/12/ 2020   Version 1</a:t>
            </a:r>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7FD774A5-A9F5-418D-BB11-F07CD9732908}" type="slidenum">
              <a:rPr lang="en-US" smtClean="0"/>
              <a:t>‹#›</a:t>
            </a:fld>
            <a:endParaRPr lang="en-US"/>
          </a:p>
        </p:txBody>
      </p:sp>
    </p:spTree>
    <p:extLst>
      <p:ext uri="{BB962C8B-B14F-4D97-AF65-F5344CB8AC3E}">
        <p14:creationId xmlns:p14="http://schemas.microsoft.com/office/powerpoint/2010/main" val="8284317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2710089-84E2-4BA9-BD58-11176BBF32C3}" type="slidenum">
              <a:rPr lang="en-US" altLang="en-US"/>
              <a:pPr/>
              <a:t>‹#›</a:t>
            </a:fld>
            <a:endParaRPr lang="en-US" altLang="en-US" dirty="0"/>
          </a:p>
        </p:txBody>
      </p:sp>
      <p:sp>
        <p:nvSpPr>
          <p:cNvPr id="4" name="Text Placeholder 3">
            <a:extLst>
              <a:ext uri="{FF2B5EF4-FFF2-40B4-BE49-F238E27FC236}">
                <a16:creationId xmlns:a16="http://schemas.microsoft.com/office/drawing/2014/main" id="{CCF66F16-A99B-B34D-9F9D-7ED4E79EF348}"/>
              </a:ext>
            </a:extLst>
          </p:cNvPr>
          <p:cNvSpPr>
            <a:spLocks noGrp="1"/>
          </p:cNvSpPr>
          <p:nvPr>
            <p:ph type="body" sz="quarter" idx="11"/>
          </p:nvPr>
        </p:nvSpPr>
        <p:spPr>
          <a:xfrm>
            <a:off x="0" y="3822700"/>
            <a:ext cx="12192000" cy="1422400"/>
          </a:xfrm>
        </p:spPr>
        <p:txBody>
          <a:bodyPr anchor="ctr"/>
          <a:lstStyle>
            <a:lvl1pPr algn="ctr">
              <a:defRPr sz="3733"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4192301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2710089-84E2-4BA9-BD58-11176BBF32C3}" type="slidenum">
              <a:rPr lang="en-US" altLang="en-US"/>
              <a:pPr/>
              <a:t>‹#›</a:t>
            </a:fld>
            <a:endParaRPr lang="en-US" altLang="en-US" dirty="0"/>
          </a:p>
        </p:txBody>
      </p:sp>
      <p:sp>
        <p:nvSpPr>
          <p:cNvPr id="3" name="Text Placeholder 3">
            <a:extLst>
              <a:ext uri="{FF2B5EF4-FFF2-40B4-BE49-F238E27FC236}">
                <a16:creationId xmlns:a16="http://schemas.microsoft.com/office/drawing/2014/main" id="{2D3F3B73-4106-9C4D-A123-6284AF236068}"/>
              </a:ext>
            </a:extLst>
          </p:cNvPr>
          <p:cNvSpPr>
            <a:spLocks noGrp="1"/>
          </p:cNvSpPr>
          <p:nvPr>
            <p:ph type="body" sz="quarter" idx="11"/>
          </p:nvPr>
        </p:nvSpPr>
        <p:spPr>
          <a:xfrm>
            <a:off x="0" y="3822700"/>
            <a:ext cx="12192000" cy="1422400"/>
          </a:xfrm>
        </p:spPr>
        <p:txBody>
          <a:bodyPr anchor="ctr"/>
          <a:lstStyle>
            <a:lvl1pPr algn="ctr">
              <a:defRPr sz="3733"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8850856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2710089-84E2-4BA9-BD58-11176BBF32C3}" type="slidenum">
              <a:rPr lang="en-US" altLang="en-US"/>
              <a:pPr/>
              <a:t>‹#›</a:t>
            </a:fld>
            <a:endParaRPr lang="en-US" altLang="en-US" dirty="0"/>
          </a:p>
        </p:txBody>
      </p:sp>
      <p:sp>
        <p:nvSpPr>
          <p:cNvPr id="3" name="Text Placeholder 3">
            <a:extLst>
              <a:ext uri="{FF2B5EF4-FFF2-40B4-BE49-F238E27FC236}">
                <a16:creationId xmlns:a16="http://schemas.microsoft.com/office/drawing/2014/main" id="{1B8111D3-8DD3-9E41-AD81-D20B5644C3CB}"/>
              </a:ext>
            </a:extLst>
          </p:cNvPr>
          <p:cNvSpPr>
            <a:spLocks noGrp="1"/>
          </p:cNvSpPr>
          <p:nvPr>
            <p:ph type="body" sz="quarter" idx="11"/>
          </p:nvPr>
        </p:nvSpPr>
        <p:spPr>
          <a:xfrm>
            <a:off x="0" y="3822700"/>
            <a:ext cx="12192000" cy="1422400"/>
          </a:xfrm>
        </p:spPr>
        <p:txBody>
          <a:bodyPr anchor="ctr"/>
          <a:lstStyle>
            <a:lvl1pPr algn="ctr">
              <a:defRPr sz="3733"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896835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2710089-84E2-4BA9-BD58-11176BBF32C3}" type="slidenum">
              <a:rPr lang="en-US" altLang="en-US"/>
              <a:pPr/>
              <a:t>‹#›</a:t>
            </a:fld>
            <a:endParaRPr lang="en-US" altLang="en-US" dirty="0"/>
          </a:p>
        </p:txBody>
      </p:sp>
      <p:sp>
        <p:nvSpPr>
          <p:cNvPr id="3" name="Text Placeholder 3">
            <a:extLst>
              <a:ext uri="{FF2B5EF4-FFF2-40B4-BE49-F238E27FC236}">
                <a16:creationId xmlns:a16="http://schemas.microsoft.com/office/drawing/2014/main" id="{A0051D48-6995-6744-AEFE-B6DFE4AB7AD2}"/>
              </a:ext>
            </a:extLst>
          </p:cNvPr>
          <p:cNvSpPr>
            <a:spLocks noGrp="1"/>
          </p:cNvSpPr>
          <p:nvPr>
            <p:ph type="body" sz="quarter" idx="11"/>
          </p:nvPr>
        </p:nvSpPr>
        <p:spPr>
          <a:xfrm>
            <a:off x="0" y="3822700"/>
            <a:ext cx="12192000" cy="1422400"/>
          </a:xfrm>
        </p:spPr>
        <p:txBody>
          <a:bodyPr anchor="ctr"/>
          <a:lstStyle>
            <a:lvl1pPr algn="ctr">
              <a:defRPr sz="3733"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29880269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2710089-84E2-4BA9-BD58-11176BBF32C3}" type="slidenum">
              <a:rPr lang="en-US" altLang="en-US"/>
              <a:pPr/>
              <a:t>‹#›</a:t>
            </a:fld>
            <a:endParaRPr lang="en-US" altLang="en-US" dirty="0"/>
          </a:p>
        </p:txBody>
      </p:sp>
      <p:sp>
        <p:nvSpPr>
          <p:cNvPr id="3" name="Text Placeholder 3">
            <a:extLst>
              <a:ext uri="{FF2B5EF4-FFF2-40B4-BE49-F238E27FC236}">
                <a16:creationId xmlns:a16="http://schemas.microsoft.com/office/drawing/2014/main" id="{29D23841-3BD3-434E-92CE-DD0AB9DB510C}"/>
              </a:ext>
            </a:extLst>
          </p:cNvPr>
          <p:cNvSpPr>
            <a:spLocks noGrp="1"/>
          </p:cNvSpPr>
          <p:nvPr>
            <p:ph type="body" sz="quarter" idx="11"/>
          </p:nvPr>
        </p:nvSpPr>
        <p:spPr>
          <a:xfrm>
            <a:off x="0" y="3822700"/>
            <a:ext cx="12192000" cy="1422400"/>
          </a:xfrm>
        </p:spPr>
        <p:txBody>
          <a:bodyPr anchor="ctr"/>
          <a:lstStyle>
            <a:lvl1pPr algn="ctr">
              <a:defRPr sz="3733"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31737305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Blank">
    <p:bg>
      <p:bgPr>
        <a:blipFill dpi="0" rotWithShape="1">
          <a:blip r:embed="rId2">
            <a:lum/>
          </a:blip>
          <a:srcRect/>
          <a:stretch>
            <a:fillRect t="-17000" r="-1000" b="-41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2710089-84E2-4BA9-BD58-11176BBF32C3}" type="slidenum">
              <a:rPr lang="en-US" altLang="en-US"/>
              <a:pPr/>
              <a:t>‹#›</a:t>
            </a:fld>
            <a:endParaRPr lang="en-US" altLang="en-US" dirty="0"/>
          </a:p>
        </p:txBody>
      </p:sp>
      <p:pic>
        <p:nvPicPr>
          <p:cNvPr id="5" name="Picture 4">
            <a:extLst>
              <a:ext uri="{FF2B5EF4-FFF2-40B4-BE49-F238E27FC236}">
                <a16:creationId xmlns:a16="http://schemas.microsoft.com/office/drawing/2014/main" id="{7EF4227B-0CF2-A048-8F0B-0240FDCB0371}"/>
              </a:ext>
            </a:extLst>
          </p:cNvPr>
          <p:cNvPicPr>
            <a:picLocks noChangeAspect="1"/>
          </p:cNvPicPr>
          <p:nvPr userDrawn="1"/>
        </p:nvPicPr>
        <p:blipFill>
          <a:blip r:embed="rId3"/>
          <a:stretch>
            <a:fillRect/>
          </a:stretch>
        </p:blipFill>
        <p:spPr>
          <a:xfrm>
            <a:off x="4059441" y="2855261"/>
            <a:ext cx="4073119" cy="573739"/>
          </a:xfrm>
          <a:prstGeom prst="rect">
            <a:avLst/>
          </a:prstGeom>
        </p:spPr>
      </p:pic>
      <p:sp>
        <p:nvSpPr>
          <p:cNvPr id="3" name="TextBox 2">
            <a:extLst>
              <a:ext uri="{FF2B5EF4-FFF2-40B4-BE49-F238E27FC236}">
                <a16:creationId xmlns:a16="http://schemas.microsoft.com/office/drawing/2014/main" id="{EEFFF25C-47AE-1F46-B219-E42E3866020B}"/>
              </a:ext>
            </a:extLst>
          </p:cNvPr>
          <p:cNvSpPr txBox="1"/>
          <p:nvPr userDrawn="1"/>
        </p:nvSpPr>
        <p:spPr bwMode="gray">
          <a:xfrm>
            <a:off x="4031809" y="4159450"/>
            <a:ext cx="4200808" cy="280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nchor="b">
            <a:spAutoFit/>
          </a:bodyPr>
          <a:lstStyle/>
          <a:p>
            <a:pPr algn="ctr">
              <a:lnSpc>
                <a:spcPct val="114000"/>
              </a:lnSpc>
              <a:spcBef>
                <a:spcPts val="0"/>
              </a:spcBef>
            </a:pPr>
            <a:r>
              <a:rPr lang="en-US" sz="1600" b="1" dirty="0">
                <a:solidFill>
                  <a:schemeClr val="accent1"/>
                </a:solidFill>
              </a:rPr>
              <a:t>MarshMMA.com</a:t>
            </a:r>
          </a:p>
        </p:txBody>
      </p:sp>
      <p:sp>
        <p:nvSpPr>
          <p:cNvPr id="4" name="Date Placeholder 3">
            <a:extLst>
              <a:ext uri="{FF2B5EF4-FFF2-40B4-BE49-F238E27FC236}">
                <a16:creationId xmlns:a16="http://schemas.microsoft.com/office/drawing/2014/main" id="{BDCEFE58-4141-F04E-840B-875F6FF9E5E5}"/>
              </a:ext>
            </a:extLst>
          </p:cNvPr>
          <p:cNvSpPr>
            <a:spLocks noGrp="1"/>
          </p:cNvSpPr>
          <p:nvPr>
            <p:ph type="dt" sz="half" idx="11"/>
          </p:nvPr>
        </p:nvSpPr>
        <p:spPr/>
        <p:txBody>
          <a:bodyPr/>
          <a:lstStyle/>
          <a:p>
            <a:endParaRPr lang="en-US" altLang="en-US" dirty="0"/>
          </a:p>
        </p:txBody>
      </p:sp>
    </p:spTree>
    <p:extLst>
      <p:ext uri="{BB962C8B-B14F-4D97-AF65-F5344CB8AC3E}">
        <p14:creationId xmlns:p14="http://schemas.microsoft.com/office/powerpoint/2010/main" val="2440732431"/>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Blank">
    <p:bg>
      <p:bgPr>
        <a:blipFill dpi="0" rotWithShape="1">
          <a:blip r:embed="rId2">
            <a:lum/>
          </a:blip>
          <a:srcRect/>
          <a:stretch>
            <a:fillRect l="-1000" t="-1000" r="-1000" b="-1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baseline="0">
                <a:solidFill>
                  <a:schemeClr val="tx2"/>
                </a:solidFill>
              </a:defRPr>
            </a:lvl1pPr>
          </a:lstStyle>
          <a:p>
            <a:fld id="{22710089-84E2-4BA9-BD58-11176BBF32C3}" type="slidenum">
              <a:rPr lang="en-US" altLang="en-US" smtClean="0"/>
              <a:pPr/>
              <a:t>‹#›</a:t>
            </a:fld>
            <a:endParaRPr lang="en-US" altLang="en-US" dirty="0"/>
          </a:p>
        </p:txBody>
      </p:sp>
      <p:sp>
        <p:nvSpPr>
          <p:cNvPr id="4" name="Text Placeholder 3">
            <a:extLst>
              <a:ext uri="{FF2B5EF4-FFF2-40B4-BE49-F238E27FC236}">
                <a16:creationId xmlns:a16="http://schemas.microsoft.com/office/drawing/2014/main" id="{EC097214-6113-1947-B81B-42D2021D0855}"/>
              </a:ext>
            </a:extLst>
          </p:cNvPr>
          <p:cNvSpPr>
            <a:spLocks noGrp="1"/>
          </p:cNvSpPr>
          <p:nvPr>
            <p:ph type="body" sz="quarter" idx="11"/>
          </p:nvPr>
        </p:nvSpPr>
        <p:spPr>
          <a:xfrm>
            <a:off x="0" y="5209478"/>
            <a:ext cx="12192000" cy="861774"/>
          </a:xfrm>
          <a:solidFill>
            <a:schemeClr val="accent2"/>
          </a:solidFill>
        </p:spPr>
        <p:txBody>
          <a:bodyPr wrap="square" lIns="274320" tIns="182880" bIns="182880" anchor="ctr">
            <a:spAutoFit/>
          </a:bodyPr>
          <a:lstStyle>
            <a:lvl1pPr algn="l">
              <a:defRPr sz="3200" b="0">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23235119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Blank">
    <p:bg>
      <p:bgPr>
        <a:blipFill dpi="0" rotWithShape="1">
          <a:blip r:embed="rId2">
            <a:lum/>
          </a:blip>
          <a:srcRect/>
          <a:stretch>
            <a:fillRect l="-1000" t="-1000" r="-1000" b="-1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2710089-84E2-4BA9-BD58-11176BBF32C3}" type="slidenum">
              <a:rPr lang="en-US" altLang="en-US"/>
              <a:pPr/>
              <a:t>‹#›</a:t>
            </a:fld>
            <a:endParaRPr lang="en-US" altLang="en-US" dirty="0"/>
          </a:p>
        </p:txBody>
      </p:sp>
      <p:sp>
        <p:nvSpPr>
          <p:cNvPr id="7" name="Text Placeholder 3">
            <a:extLst>
              <a:ext uri="{FF2B5EF4-FFF2-40B4-BE49-F238E27FC236}">
                <a16:creationId xmlns:a16="http://schemas.microsoft.com/office/drawing/2014/main" id="{B3D21A15-5146-0745-B27A-EDD0039D7C66}"/>
              </a:ext>
            </a:extLst>
          </p:cNvPr>
          <p:cNvSpPr>
            <a:spLocks noGrp="1"/>
          </p:cNvSpPr>
          <p:nvPr>
            <p:ph type="body" sz="quarter" idx="11"/>
          </p:nvPr>
        </p:nvSpPr>
        <p:spPr>
          <a:xfrm>
            <a:off x="0" y="5075698"/>
            <a:ext cx="12192000" cy="1129337"/>
          </a:xfrm>
          <a:solidFill>
            <a:schemeClr val="accent2"/>
          </a:solidFill>
        </p:spPr>
        <p:txBody>
          <a:bodyPr wrap="square" lIns="274320" tIns="182880" bIns="182880" anchor="ctr">
            <a:normAutofit/>
          </a:bodyPr>
          <a:lstStyle>
            <a:lvl1pPr algn="l">
              <a:defRPr sz="3200" b="0">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5726664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baseline="0">
                <a:solidFill>
                  <a:schemeClr val="tx2"/>
                </a:solidFill>
              </a:defRPr>
            </a:lvl1pPr>
          </a:lstStyle>
          <a:p>
            <a:fld id="{22710089-84E2-4BA9-BD58-11176BBF32C3}" type="slidenum">
              <a:rPr lang="en-US" altLang="en-US" smtClean="0"/>
              <a:pPr/>
              <a:t>‹#›</a:t>
            </a:fld>
            <a:endParaRPr lang="en-US" altLang="en-US" dirty="0"/>
          </a:p>
        </p:txBody>
      </p:sp>
      <p:sp>
        <p:nvSpPr>
          <p:cNvPr id="4" name="Text Placeholder 3">
            <a:extLst>
              <a:ext uri="{FF2B5EF4-FFF2-40B4-BE49-F238E27FC236}">
                <a16:creationId xmlns:a16="http://schemas.microsoft.com/office/drawing/2014/main" id="{5671E6BB-D559-F04C-B3C8-9ED594A0632E}"/>
              </a:ext>
            </a:extLst>
          </p:cNvPr>
          <p:cNvSpPr>
            <a:spLocks noGrp="1"/>
          </p:cNvSpPr>
          <p:nvPr>
            <p:ph type="body" sz="quarter" idx="11"/>
          </p:nvPr>
        </p:nvSpPr>
        <p:spPr>
          <a:xfrm>
            <a:off x="0" y="5075698"/>
            <a:ext cx="12192000" cy="1129337"/>
          </a:xfrm>
          <a:solidFill>
            <a:schemeClr val="accent2"/>
          </a:solidFill>
        </p:spPr>
        <p:txBody>
          <a:bodyPr wrap="square" lIns="274320" tIns="182880" bIns="182880" anchor="ctr">
            <a:normAutofit/>
          </a:bodyPr>
          <a:lstStyle>
            <a:lvl1pPr algn="l">
              <a:defRPr sz="3200" b="0">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3593066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chor="t"/>
          <a:lstStyle/>
          <a:p>
            <a:r>
              <a:rPr lang="en-US" smtClean="0"/>
              <a:t>Click to edit Master title style</a:t>
            </a:r>
            <a:endParaRPr lang="en-US"/>
          </a:p>
        </p:txBody>
      </p:sp>
      <p:sp>
        <p:nvSpPr>
          <p:cNvPr id="3" name="Content Placeholder 2"/>
          <p:cNvSpPr>
            <a:spLocks noGrp="1"/>
          </p:cNvSpPr>
          <p:nvPr>
            <p:ph idx="1"/>
          </p:nvPr>
        </p:nvSpPr>
        <p:spPr>
          <a:xfrm>
            <a:off x="765779" y="1828800"/>
            <a:ext cx="10756116" cy="4643621"/>
          </a:xfrm>
        </p:spPr>
        <p:txBody>
          <a:bodyPr/>
          <a:lstStyle>
            <a:lvl1pPr marL="10584" indent="0">
              <a:tabLst/>
              <a:defRPr/>
            </a:lvl1pPr>
            <a:lvl3pPr>
              <a:spcBef>
                <a:spcPts val="1144"/>
              </a:spcBef>
              <a:defRPr/>
            </a:lvl3pPr>
            <a:lvl4pPr>
              <a:spcBef>
                <a:spcPts val="1144"/>
              </a:spcBef>
              <a:defRPr/>
            </a:lvl4pPr>
            <a:lvl5pPr marL="1752556" indent="-230712">
              <a:spcBef>
                <a:spcPts val="1144"/>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1A405E7D-94DA-49BD-BCA1-24437756CCF6}" type="slidenum">
              <a:rPr lang="en-US" altLang="en-US"/>
              <a:pPr/>
              <a:t>‹#›</a:t>
            </a:fld>
            <a:endParaRPr lang="en-US" altLang="en-US" dirty="0"/>
          </a:p>
        </p:txBody>
      </p:sp>
    </p:spTree>
    <p:extLst>
      <p:ext uri="{BB962C8B-B14F-4D97-AF65-F5344CB8AC3E}">
        <p14:creationId xmlns:p14="http://schemas.microsoft.com/office/powerpoint/2010/main" val="2635985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5/12/ 2020   Version 1</a:t>
            </a:r>
            <a:endParaRPr lang="en-US"/>
          </a:p>
        </p:txBody>
      </p:sp>
      <p:sp>
        <p:nvSpPr>
          <p:cNvPr id="6" name="Slide Number Placeholder 5"/>
          <p:cNvSpPr>
            <a:spLocks noGrp="1"/>
          </p:cNvSpPr>
          <p:nvPr>
            <p:ph type="sldNum" sz="quarter" idx="12"/>
          </p:nvPr>
        </p:nvSpPr>
        <p:spPr/>
        <p:txBody>
          <a:bodyPr/>
          <a:lstStyle/>
          <a:p>
            <a:fld id="{7FD774A5-A9F5-418D-BB11-F07CD9732908}" type="slidenum">
              <a:rPr lang="en-US" smtClean="0"/>
              <a:t>‹#›</a:t>
            </a:fld>
            <a:endParaRPr lang="en-US"/>
          </a:p>
        </p:txBody>
      </p:sp>
    </p:spTree>
    <p:extLst>
      <p:ext uri="{BB962C8B-B14F-4D97-AF65-F5344CB8AC3E}">
        <p14:creationId xmlns:p14="http://schemas.microsoft.com/office/powerpoint/2010/main" val="4047419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5/12/ 2020   Version 1</a:t>
            </a:r>
            <a:endParaRPr lang="en-US"/>
          </a:p>
        </p:txBody>
      </p:sp>
      <p:sp>
        <p:nvSpPr>
          <p:cNvPr id="7" name="Slide Number Placeholder 6"/>
          <p:cNvSpPr>
            <a:spLocks noGrp="1"/>
          </p:cNvSpPr>
          <p:nvPr>
            <p:ph type="sldNum" sz="quarter" idx="12"/>
          </p:nvPr>
        </p:nvSpPr>
        <p:spPr/>
        <p:txBody>
          <a:bodyPr/>
          <a:lstStyle/>
          <a:p>
            <a:fld id="{7FD774A5-A9F5-418D-BB11-F07CD9732908}" type="slidenum">
              <a:rPr lang="en-US" smtClean="0"/>
              <a:t>‹#›</a:t>
            </a:fld>
            <a:endParaRPr lang="en-US"/>
          </a:p>
        </p:txBody>
      </p:sp>
    </p:spTree>
    <p:extLst>
      <p:ext uri="{BB962C8B-B14F-4D97-AF65-F5344CB8AC3E}">
        <p14:creationId xmlns:p14="http://schemas.microsoft.com/office/powerpoint/2010/main" val="3929085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5/12/ 2020   Version 1</a:t>
            </a:r>
            <a:endParaRPr lang="en-US"/>
          </a:p>
        </p:txBody>
      </p:sp>
      <p:sp>
        <p:nvSpPr>
          <p:cNvPr id="9" name="Slide Number Placeholder 8"/>
          <p:cNvSpPr>
            <a:spLocks noGrp="1"/>
          </p:cNvSpPr>
          <p:nvPr>
            <p:ph type="sldNum" sz="quarter" idx="12"/>
          </p:nvPr>
        </p:nvSpPr>
        <p:spPr/>
        <p:txBody>
          <a:bodyPr/>
          <a:lstStyle/>
          <a:p>
            <a:fld id="{7FD774A5-A9F5-418D-BB11-F07CD9732908}" type="slidenum">
              <a:rPr lang="en-US" smtClean="0"/>
              <a:t>‹#›</a:t>
            </a:fld>
            <a:endParaRPr lang="en-US"/>
          </a:p>
        </p:txBody>
      </p:sp>
    </p:spTree>
    <p:extLst>
      <p:ext uri="{BB962C8B-B14F-4D97-AF65-F5344CB8AC3E}">
        <p14:creationId xmlns:p14="http://schemas.microsoft.com/office/powerpoint/2010/main" val="3729722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5/12/ 2020   Version 1</a:t>
            </a:r>
            <a:endParaRPr lang="en-US"/>
          </a:p>
        </p:txBody>
      </p:sp>
      <p:sp>
        <p:nvSpPr>
          <p:cNvPr id="5" name="Slide Number Placeholder 4"/>
          <p:cNvSpPr>
            <a:spLocks noGrp="1"/>
          </p:cNvSpPr>
          <p:nvPr>
            <p:ph type="sldNum" sz="quarter" idx="12"/>
          </p:nvPr>
        </p:nvSpPr>
        <p:spPr/>
        <p:txBody>
          <a:bodyPr/>
          <a:lstStyle/>
          <a:p>
            <a:fld id="{7FD774A5-A9F5-418D-BB11-F07CD9732908}" type="slidenum">
              <a:rPr lang="en-US" smtClean="0"/>
              <a:t>‹#›</a:t>
            </a:fld>
            <a:endParaRPr lang="en-US"/>
          </a:p>
        </p:txBody>
      </p:sp>
    </p:spTree>
    <p:extLst>
      <p:ext uri="{BB962C8B-B14F-4D97-AF65-F5344CB8AC3E}">
        <p14:creationId xmlns:p14="http://schemas.microsoft.com/office/powerpoint/2010/main" val="1869500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5/12/ 2020   Version 1</a:t>
            </a:r>
            <a:endParaRPr lang="en-US"/>
          </a:p>
        </p:txBody>
      </p:sp>
      <p:sp>
        <p:nvSpPr>
          <p:cNvPr id="4" name="Slide Number Placeholder 3"/>
          <p:cNvSpPr>
            <a:spLocks noGrp="1"/>
          </p:cNvSpPr>
          <p:nvPr>
            <p:ph type="sldNum" sz="quarter" idx="12"/>
          </p:nvPr>
        </p:nvSpPr>
        <p:spPr/>
        <p:txBody>
          <a:bodyPr/>
          <a:lstStyle/>
          <a:p>
            <a:fld id="{7FD774A5-A9F5-418D-BB11-F07CD9732908}" type="slidenum">
              <a:rPr lang="en-US" smtClean="0"/>
              <a:t>‹#›</a:t>
            </a:fld>
            <a:endParaRPr lang="en-US"/>
          </a:p>
        </p:txBody>
      </p:sp>
    </p:spTree>
    <p:extLst>
      <p:ext uri="{BB962C8B-B14F-4D97-AF65-F5344CB8AC3E}">
        <p14:creationId xmlns:p14="http://schemas.microsoft.com/office/powerpoint/2010/main" val="2257468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5/12/ 2020   Version 1</a:t>
            </a:r>
            <a:endParaRPr lang="en-US"/>
          </a:p>
        </p:txBody>
      </p:sp>
      <p:sp>
        <p:nvSpPr>
          <p:cNvPr id="7" name="Slide Number Placeholder 6"/>
          <p:cNvSpPr>
            <a:spLocks noGrp="1"/>
          </p:cNvSpPr>
          <p:nvPr>
            <p:ph type="sldNum" sz="quarter" idx="12"/>
          </p:nvPr>
        </p:nvSpPr>
        <p:spPr/>
        <p:txBody>
          <a:bodyPr/>
          <a:lstStyle/>
          <a:p>
            <a:fld id="{7FD774A5-A9F5-418D-BB11-F07CD9732908}" type="slidenum">
              <a:rPr lang="en-US" smtClean="0"/>
              <a:t>‹#›</a:t>
            </a:fld>
            <a:endParaRPr lang="en-US"/>
          </a:p>
        </p:txBody>
      </p:sp>
    </p:spTree>
    <p:extLst>
      <p:ext uri="{BB962C8B-B14F-4D97-AF65-F5344CB8AC3E}">
        <p14:creationId xmlns:p14="http://schemas.microsoft.com/office/powerpoint/2010/main" val="602522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5/12/ 2020   Version 1</a:t>
            </a:r>
            <a:endParaRPr lang="en-US"/>
          </a:p>
        </p:txBody>
      </p:sp>
      <p:sp>
        <p:nvSpPr>
          <p:cNvPr id="7" name="Slide Number Placeholder 6"/>
          <p:cNvSpPr>
            <a:spLocks noGrp="1"/>
          </p:cNvSpPr>
          <p:nvPr>
            <p:ph type="sldNum" sz="quarter" idx="12"/>
          </p:nvPr>
        </p:nvSpPr>
        <p:spPr/>
        <p:txBody>
          <a:bodyPr/>
          <a:lstStyle/>
          <a:p>
            <a:fld id="{7FD774A5-A9F5-418D-BB11-F07CD9732908}" type="slidenum">
              <a:rPr lang="en-US" smtClean="0"/>
              <a:t>‹#›</a:t>
            </a:fld>
            <a:endParaRPr lang="en-US"/>
          </a:p>
        </p:txBody>
      </p:sp>
    </p:spTree>
    <p:extLst>
      <p:ext uri="{BB962C8B-B14F-4D97-AF65-F5344CB8AC3E}">
        <p14:creationId xmlns:p14="http://schemas.microsoft.com/office/powerpoint/2010/main" val="1683978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18" Type="http://schemas.openxmlformats.org/officeDocument/2006/relationships/tags" Target="../tags/tag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ags" Target="../tags/tag4.xml"/><Relationship Id="rId2" Type="http://schemas.openxmlformats.org/officeDocument/2006/relationships/slideLayout" Target="../slideLayouts/slideLayout19.xml"/><Relationship Id="rId16" Type="http://schemas.openxmlformats.org/officeDocument/2006/relationships/tags" Target="../tags/tag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ags" Target="../tags/tag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smtClean="0"/>
              <a:t>5/12/ 2020   Version 1</a:t>
            </a:r>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C788EF-3D9F-4836-88F8-34619292D0D5}" type="slidenum">
              <a:rPr lang="en-US" smtClean="0"/>
              <a:t>‹#›</a:t>
            </a:fld>
            <a:endParaRPr lang="en-US" dirty="0"/>
          </a:p>
        </p:txBody>
      </p:sp>
    </p:spTree>
    <p:extLst>
      <p:ext uri="{BB962C8B-B14F-4D97-AF65-F5344CB8AC3E}">
        <p14:creationId xmlns:p14="http://schemas.microsoft.com/office/powerpoint/2010/main" val="374550669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hf hd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cNvSpPr>
            <a:spLocks noGrp="1" noChangeArrowheads="1"/>
          </p:cNvSpPr>
          <p:nvPr>
            <p:ph type="title"/>
            <p:custDataLst>
              <p:tags r:id="rId14"/>
            </p:custDataLst>
          </p:nvPr>
        </p:nvSpPr>
        <p:spPr bwMode="gray">
          <a:xfrm>
            <a:off x="765779" y="916619"/>
            <a:ext cx="10756116" cy="912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noAutofit/>
          </a:bodyPr>
          <a:lstStyle/>
          <a:p>
            <a:pPr lvl="0">
              <a:lnSpc>
                <a:spcPct val="114000"/>
              </a:lnSpc>
              <a:spcBef>
                <a:spcPts val="361"/>
              </a:spcBef>
            </a:pPr>
            <a:r>
              <a:rPr lang="en-US" altLang="en-US" dirty="0"/>
              <a:t>Click to edit Master title style</a:t>
            </a:r>
          </a:p>
        </p:txBody>
      </p:sp>
      <p:sp>
        <p:nvSpPr>
          <p:cNvPr id="1027" name="BodyText"/>
          <p:cNvSpPr>
            <a:spLocks noGrp="1" noChangeArrowheads="1"/>
          </p:cNvSpPr>
          <p:nvPr>
            <p:ph type="body" idx="1"/>
            <p:custDataLst>
              <p:tags r:id="rId15"/>
            </p:custDataLst>
          </p:nvPr>
        </p:nvSpPr>
        <p:spPr bwMode="gray">
          <a:xfrm>
            <a:off x="765779" y="1828800"/>
            <a:ext cx="10756116" cy="464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45" name="Copyright" hidden="1"/>
          <p:cNvSpPr txBox="1">
            <a:spLocks noChangeArrowheads="1"/>
          </p:cNvSpPr>
          <p:nvPr>
            <p:custDataLst>
              <p:tags r:id="rId16"/>
            </p:custDataLst>
          </p:nvPr>
        </p:nvSpPr>
        <p:spPr bwMode="gray">
          <a:xfrm>
            <a:off x="606679" y="6534151"/>
            <a:ext cx="3678359"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US" altLang="en-US" sz="800" dirty="0">
                <a:solidFill>
                  <a:srgbClr val="7C848A"/>
                </a:solidFill>
                <a:cs typeface="Arial" charset="0"/>
              </a:rPr>
              <a:t>© 2012 Marsh &amp; McLennan Agency, LLC</a:t>
            </a:r>
            <a:endParaRPr lang="en-US" altLang="en-US" sz="800" dirty="0">
              <a:solidFill>
                <a:srgbClr val="7C848A"/>
              </a:solidFill>
            </a:endParaRPr>
          </a:p>
        </p:txBody>
      </p:sp>
      <p:sp>
        <p:nvSpPr>
          <p:cNvPr id="1049" name="SlideNumber"/>
          <p:cNvSpPr>
            <a:spLocks noGrp="1" noChangeArrowheads="1"/>
          </p:cNvSpPr>
          <p:nvPr>
            <p:ph type="sldNum" sz="quarter" idx="4"/>
            <p:custDataLst>
              <p:tags r:id="rId17"/>
            </p:custDataLst>
          </p:nvPr>
        </p:nvSpPr>
        <p:spPr bwMode="gray">
          <a:xfrm>
            <a:off x="11358734" y="6502565"/>
            <a:ext cx="254805"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lnSpc>
                <a:spcPct val="100000"/>
              </a:lnSpc>
              <a:defRPr sz="800" baseline="0">
                <a:solidFill>
                  <a:schemeClr val="tx2"/>
                </a:solidFill>
              </a:defRPr>
            </a:lvl1pPr>
          </a:lstStyle>
          <a:p>
            <a:fld id="{C5FB65BA-10F3-495F-A5EA-28E2F14FDA6C}" type="slidenum">
              <a:rPr lang="en-US" altLang="en-US" smtClean="0"/>
              <a:pPr/>
              <a:t>‹#›</a:t>
            </a:fld>
            <a:endParaRPr lang="en-US" altLang="en-US" dirty="0"/>
          </a:p>
        </p:txBody>
      </p:sp>
      <p:sp>
        <p:nvSpPr>
          <p:cNvPr id="1052" name="Date" hidden="1"/>
          <p:cNvSpPr>
            <a:spLocks noGrp="1" noChangeArrowheads="1"/>
          </p:cNvSpPr>
          <p:nvPr>
            <p:ph type="dt" sz="half" idx="2"/>
            <p:custDataLst>
              <p:tags r:id="rId18"/>
            </p:custDataLst>
          </p:nvPr>
        </p:nvSpPr>
        <p:spPr bwMode="gray">
          <a:xfrm>
            <a:off x="5411726" y="6517403"/>
            <a:ext cx="137056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nSpc>
                <a:spcPct val="100000"/>
              </a:lnSpc>
              <a:spcBef>
                <a:spcPct val="50000"/>
              </a:spcBef>
              <a:defRPr sz="800">
                <a:solidFill>
                  <a:srgbClr val="7C848A"/>
                </a:solidFill>
                <a:cs typeface="Arial" charset="0"/>
              </a:defRPr>
            </a:lvl1pPr>
          </a:lstStyle>
          <a:p>
            <a:endParaRPr lang="en-US" altLang="en-US" dirty="0"/>
          </a:p>
        </p:txBody>
      </p:sp>
    </p:spTree>
    <p:extLst>
      <p:ext uri="{BB962C8B-B14F-4D97-AF65-F5344CB8AC3E}">
        <p14:creationId xmlns:p14="http://schemas.microsoft.com/office/powerpoint/2010/main" val="1653216896"/>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p:timing>
    <p:tnLst>
      <p:par>
        <p:cTn id="1" dur="indefinite" restart="never" nodeType="tmRoot"/>
      </p:par>
    </p:tnLst>
  </p:timing>
  <p:hf hdr="0" dt="0"/>
  <p:txStyles>
    <p:titleStyle>
      <a:lvl1pPr algn="l" rtl="0" eaLnBrk="1" fontAlgn="base" hangingPunct="1">
        <a:lnSpc>
          <a:spcPct val="83000"/>
        </a:lnSpc>
        <a:spcBef>
          <a:spcPts val="0"/>
        </a:spcBef>
        <a:spcAft>
          <a:spcPct val="0"/>
        </a:spcAft>
        <a:defRPr kumimoji="0" lang="en-US" altLang="en-US" sz="4800" b="0" i="0" u="none" strike="noStrike" kern="0" cap="none" spc="0" normalizeH="0" baseline="0" smtClean="0">
          <a:ln>
            <a:noFill/>
          </a:ln>
          <a:solidFill>
            <a:schemeClr val="accent1"/>
          </a:solidFill>
          <a:effectLst/>
          <a:uLnTx/>
          <a:uFillTx/>
          <a:latin typeface="+mj-lt"/>
          <a:ea typeface="+mj-ea"/>
          <a:cs typeface="+mj-cs"/>
        </a:defRPr>
      </a:lvl1pPr>
      <a:lvl2pPr algn="l" rtl="0" eaLnBrk="1" fontAlgn="base" hangingPunct="1">
        <a:lnSpc>
          <a:spcPct val="83000"/>
        </a:lnSpc>
        <a:spcBef>
          <a:spcPct val="0"/>
        </a:spcBef>
        <a:spcAft>
          <a:spcPct val="0"/>
        </a:spcAft>
        <a:defRPr sz="2400">
          <a:solidFill>
            <a:schemeClr val="accent1"/>
          </a:solidFill>
          <a:latin typeface="Arial" charset="0"/>
        </a:defRPr>
      </a:lvl2pPr>
      <a:lvl3pPr algn="l" rtl="0" eaLnBrk="1" fontAlgn="base" hangingPunct="1">
        <a:lnSpc>
          <a:spcPct val="83000"/>
        </a:lnSpc>
        <a:spcBef>
          <a:spcPct val="0"/>
        </a:spcBef>
        <a:spcAft>
          <a:spcPct val="0"/>
        </a:spcAft>
        <a:defRPr sz="2400">
          <a:solidFill>
            <a:schemeClr val="accent1"/>
          </a:solidFill>
          <a:latin typeface="Arial" charset="0"/>
        </a:defRPr>
      </a:lvl3pPr>
      <a:lvl4pPr algn="l" rtl="0" eaLnBrk="1" fontAlgn="base" hangingPunct="1">
        <a:lnSpc>
          <a:spcPct val="83000"/>
        </a:lnSpc>
        <a:spcBef>
          <a:spcPct val="0"/>
        </a:spcBef>
        <a:spcAft>
          <a:spcPct val="0"/>
        </a:spcAft>
        <a:defRPr sz="2400">
          <a:solidFill>
            <a:schemeClr val="accent1"/>
          </a:solidFill>
          <a:latin typeface="Arial" charset="0"/>
        </a:defRPr>
      </a:lvl4pPr>
      <a:lvl5pPr algn="l" rtl="0" eaLnBrk="1" fontAlgn="base" hangingPunct="1">
        <a:lnSpc>
          <a:spcPct val="83000"/>
        </a:lnSpc>
        <a:spcBef>
          <a:spcPct val="0"/>
        </a:spcBef>
        <a:spcAft>
          <a:spcPct val="0"/>
        </a:spcAft>
        <a:defRPr sz="2400">
          <a:solidFill>
            <a:schemeClr val="accent1"/>
          </a:solidFill>
          <a:latin typeface="Arial" charset="0"/>
        </a:defRPr>
      </a:lvl5pPr>
      <a:lvl6pPr marL="529059" algn="l" rtl="0" eaLnBrk="1" fontAlgn="base" hangingPunct="1">
        <a:lnSpc>
          <a:spcPct val="83000"/>
        </a:lnSpc>
        <a:spcBef>
          <a:spcPct val="0"/>
        </a:spcBef>
        <a:spcAft>
          <a:spcPct val="0"/>
        </a:spcAft>
        <a:defRPr sz="2400">
          <a:solidFill>
            <a:schemeClr val="accent1"/>
          </a:solidFill>
          <a:latin typeface="Arial" charset="0"/>
        </a:defRPr>
      </a:lvl6pPr>
      <a:lvl7pPr marL="1058118" algn="l" rtl="0" eaLnBrk="1" fontAlgn="base" hangingPunct="1">
        <a:lnSpc>
          <a:spcPct val="83000"/>
        </a:lnSpc>
        <a:spcBef>
          <a:spcPct val="0"/>
        </a:spcBef>
        <a:spcAft>
          <a:spcPct val="0"/>
        </a:spcAft>
        <a:defRPr sz="2400">
          <a:solidFill>
            <a:schemeClr val="accent1"/>
          </a:solidFill>
          <a:latin typeface="Arial" charset="0"/>
        </a:defRPr>
      </a:lvl7pPr>
      <a:lvl8pPr marL="1587176" algn="l" rtl="0" eaLnBrk="1" fontAlgn="base" hangingPunct="1">
        <a:lnSpc>
          <a:spcPct val="83000"/>
        </a:lnSpc>
        <a:spcBef>
          <a:spcPct val="0"/>
        </a:spcBef>
        <a:spcAft>
          <a:spcPct val="0"/>
        </a:spcAft>
        <a:defRPr sz="2400">
          <a:solidFill>
            <a:schemeClr val="accent1"/>
          </a:solidFill>
          <a:latin typeface="Arial" charset="0"/>
        </a:defRPr>
      </a:lvl8pPr>
      <a:lvl9pPr marL="2116235" algn="l" rtl="0" eaLnBrk="1" fontAlgn="base" hangingPunct="1">
        <a:lnSpc>
          <a:spcPct val="83000"/>
        </a:lnSpc>
        <a:spcBef>
          <a:spcPct val="0"/>
        </a:spcBef>
        <a:spcAft>
          <a:spcPct val="0"/>
        </a:spcAft>
        <a:defRPr sz="2400">
          <a:solidFill>
            <a:schemeClr val="accent1"/>
          </a:solidFill>
          <a:latin typeface="Arial" charset="0"/>
        </a:defRPr>
      </a:lvl9pPr>
    </p:titleStyle>
    <p:bodyStyle>
      <a:lvl1pPr marL="6351" indent="0" algn="l" rtl="0" eaLnBrk="1" fontAlgn="base" hangingPunct="1">
        <a:lnSpc>
          <a:spcPct val="100000"/>
        </a:lnSpc>
        <a:spcBef>
          <a:spcPts val="1811"/>
        </a:spcBef>
        <a:spcAft>
          <a:spcPct val="0"/>
        </a:spcAft>
        <a:buFont typeface="System Font Regular"/>
        <a:buChar char="​"/>
        <a:tabLst/>
        <a:defRPr sz="3200">
          <a:solidFill>
            <a:schemeClr val="tx2"/>
          </a:solidFill>
          <a:latin typeface="+mn-lt"/>
          <a:ea typeface="+mn-ea"/>
          <a:cs typeface="+mn-cs"/>
        </a:defRPr>
      </a:lvl1pPr>
      <a:lvl2pPr marL="321725" indent="-321725" algn="l" rtl="0" eaLnBrk="1" fontAlgn="base" hangingPunct="1">
        <a:lnSpc>
          <a:spcPct val="100000"/>
        </a:lnSpc>
        <a:spcBef>
          <a:spcPts val="1811"/>
        </a:spcBef>
        <a:spcAft>
          <a:spcPct val="0"/>
        </a:spcAft>
        <a:buFont typeface="Arial" panose="020B0604020202020204" pitchFamily="34" charset="0"/>
        <a:buChar char="•"/>
        <a:tabLst/>
        <a:defRPr sz="2133">
          <a:solidFill>
            <a:schemeClr val="tx2"/>
          </a:solidFill>
          <a:latin typeface="+mn-lt"/>
          <a:ea typeface="+mn-ea"/>
        </a:defRPr>
      </a:lvl2pPr>
      <a:lvl3pPr marL="766214" indent="-304792" algn="l" rtl="0" eaLnBrk="1" fontAlgn="base" hangingPunct="1">
        <a:lnSpc>
          <a:spcPct val="100000"/>
        </a:lnSpc>
        <a:spcBef>
          <a:spcPts val="1811"/>
        </a:spcBef>
        <a:spcAft>
          <a:spcPct val="0"/>
        </a:spcAft>
        <a:buFont typeface="System Font Regular"/>
        <a:buChar char="–"/>
        <a:tabLst/>
        <a:defRPr sz="2133">
          <a:solidFill>
            <a:schemeClr val="tx2"/>
          </a:solidFill>
          <a:latin typeface="+mn-lt"/>
          <a:ea typeface="+mn-ea"/>
        </a:defRPr>
      </a:lvl3pPr>
      <a:lvl4pPr marL="1221287" indent="-306910" algn="l" rtl="0" eaLnBrk="1" fontAlgn="base" hangingPunct="1">
        <a:lnSpc>
          <a:spcPct val="100000"/>
        </a:lnSpc>
        <a:spcBef>
          <a:spcPts val="1811"/>
        </a:spcBef>
        <a:spcAft>
          <a:spcPct val="0"/>
        </a:spcAft>
        <a:buFont typeface="Courier New" panose="02070309020205020404" pitchFamily="49" charset="0"/>
        <a:buChar char="o"/>
        <a:tabLst/>
        <a:defRPr sz="2133">
          <a:solidFill>
            <a:schemeClr val="tx2"/>
          </a:solidFill>
          <a:latin typeface="+mn-lt"/>
          <a:ea typeface="+mn-ea"/>
        </a:defRPr>
      </a:lvl4pPr>
      <a:lvl5pPr marL="1676358" indent="-205312" algn="l" rtl="0" eaLnBrk="1" fontAlgn="base" hangingPunct="1">
        <a:lnSpc>
          <a:spcPct val="100000"/>
        </a:lnSpc>
        <a:spcBef>
          <a:spcPts val="1811"/>
        </a:spcBef>
        <a:spcAft>
          <a:spcPct val="0"/>
        </a:spcAft>
        <a:buFont typeface="Wingdings" panose="05000000000000000000" pitchFamily="2" charset="2"/>
        <a:buChar char=""/>
        <a:defRPr sz="2133">
          <a:solidFill>
            <a:schemeClr val="tx2"/>
          </a:solidFill>
          <a:latin typeface="+mn-lt"/>
          <a:ea typeface="+mn-ea"/>
        </a:defRPr>
      </a:lvl5pPr>
      <a:lvl6pPr marL="1734137" indent="-205746" algn="l" rtl="0" eaLnBrk="1" fontAlgn="base" hangingPunct="1">
        <a:spcBef>
          <a:spcPct val="20000"/>
        </a:spcBef>
        <a:spcAft>
          <a:spcPct val="0"/>
        </a:spcAft>
        <a:buFont typeface="Arial" charset="0"/>
        <a:buChar char="-"/>
        <a:defRPr sz="2267">
          <a:solidFill>
            <a:schemeClr val="tx1"/>
          </a:solidFill>
          <a:latin typeface="+mn-lt"/>
          <a:ea typeface="+mn-ea"/>
        </a:defRPr>
      </a:lvl6pPr>
      <a:lvl7pPr marL="2263195" indent="-205746" algn="l" rtl="0" eaLnBrk="1" fontAlgn="base" hangingPunct="1">
        <a:spcBef>
          <a:spcPct val="20000"/>
        </a:spcBef>
        <a:spcAft>
          <a:spcPct val="0"/>
        </a:spcAft>
        <a:buFont typeface="Arial" charset="0"/>
        <a:buChar char="-"/>
        <a:defRPr sz="2267">
          <a:solidFill>
            <a:schemeClr val="tx1"/>
          </a:solidFill>
          <a:latin typeface="+mn-lt"/>
          <a:ea typeface="+mn-ea"/>
        </a:defRPr>
      </a:lvl7pPr>
      <a:lvl8pPr marL="2792254" indent="-205746" algn="l" rtl="0" eaLnBrk="1" fontAlgn="base" hangingPunct="1">
        <a:spcBef>
          <a:spcPct val="20000"/>
        </a:spcBef>
        <a:spcAft>
          <a:spcPct val="0"/>
        </a:spcAft>
        <a:buFont typeface="Arial" charset="0"/>
        <a:buChar char="-"/>
        <a:defRPr sz="2267">
          <a:solidFill>
            <a:schemeClr val="tx1"/>
          </a:solidFill>
          <a:latin typeface="+mn-lt"/>
          <a:ea typeface="+mn-ea"/>
        </a:defRPr>
      </a:lvl8pPr>
      <a:lvl9pPr marL="3321313" indent="-205746" algn="l" rtl="0" eaLnBrk="1" fontAlgn="base" hangingPunct="1">
        <a:spcBef>
          <a:spcPct val="20000"/>
        </a:spcBef>
        <a:spcAft>
          <a:spcPct val="0"/>
        </a:spcAft>
        <a:buFont typeface="Arial" charset="0"/>
        <a:buChar char="-"/>
        <a:defRPr sz="2267">
          <a:solidFill>
            <a:schemeClr val="tx1"/>
          </a:solidFill>
          <a:latin typeface="+mn-lt"/>
          <a:ea typeface="+mn-ea"/>
        </a:defRPr>
      </a:lvl9pPr>
    </p:bodyStyle>
    <p:otherStyle>
      <a:defPPr>
        <a:defRPr lang="en-US"/>
      </a:defPPr>
      <a:lvl1pPr marL="0" algn="l" defTabSz="1058118" rtl="0" eaLnBrk="1" latinLnBrk="0" hangingPunct="1">
        <a:defRPr sz="2133" kern="1200">
          <a:solidFill>
            <a:schemeClr val="tx1"/>
          </a:solidFill>
          <a:latin typeface="+mn-lt"/>
          <a:ea typeface="+mn-ea"/>
          <a:cs typeface="+mn-cs"/>
        </a:defRPr>
      </a:lvl1pPr>
      <a:lvl2pPr marL="529059" algn="l" defTabSz="1058118" rtl="0" eaLnBrk="1" latinLnBrk="0" hangingPunct="1">
        <a:defRPr sz="2133" kern="1200">
          <a:solidFill>
            <a:schemeClr val="tx1"/>
          </a:solidFill>
          <a:latin typeface="+mn-lt"/>
          <a:ea typeface="+mn-ea"/>
          <a:cs typeface="+mn-cs"/>
        </a:defRPr>
      </a:lvl2pPr>
      <a:lvl3pPr marL="1058118" algn="l" defTabSz="1058118" rtl="0" eaLnBrk="1" latinLnBrk="0" hangingPunct="1">
        <a:defRPr sz="2133" kern="1200">
          <a:solidFill>
            <a:schemeClr val="tx1"/>
          </a:solidFill>
          <a:latin typeface="+mn-lt"/>
          <a:ea typeface="+mn-ea"/>
          <a:cs typeface="+mn-cs"/>
        </a:defRPr>
      </a:lvl3pPr>
      <a:lvl4pPr marL="1587176" algn="l" defTabSz="1058118" rtl="0" eaLnBrk="1" latinLnBrk="0" hangingPunct="1">
        <a:defRPr sz="2133" kern="1200">
          <a:solidFill>
            <a:schemeClr val="tx1"/>
          </a:solidFill>
          <a:latin typeface="+mn-lt"/>
          <a:ea typeface="+mn-ea"/>
          <a:cs typeface="+mn-cs"/>
        </a:defRPr>
      </a:lvl4pPr>
      <a:lvl5pPr marL="2116235" algn="l" defTabSz="1058118" rtl="0" eaLnBrk="1" latinLnBrk="0" hangingPunct="1">
        <a:defRPr sz="2133" kern="1200">
          <a:solidFill>
            <a:schemeClr val="tx1"/>
          </a:solidFill>
          <a:latin typeface="+mn-lt"/>
          <a:ea typeface="+mn-ea"/>
          <a:cs typeface="+mn-cs"/>
        </a:defRPr>
      </a:lvl5pPr>
      <a:lvl6pPr marL="2645293" algn="l" defTabSz="1058118" rtl="0" eaLnBrk="1" latinLnBrk="0" hangingPunct="1">
        <a:defRPr sz="2133" kern="1200">
          <a:solidFill>
            <a:schemeClr val="tx1"/>
          </a:solidFill>
          <a:latin typeface="+mn-lt"/>
          <a:ea typeface="+mn-ea"/>
          <a:cs typeface="+mn-cs"/>
        </a:defRPr>
      </a:lvl6pPr>
      <a:lvl7pPr marL="3174351" algn="l" defTabSz="1058118" rtl="0" eaLnBrk="1" latinLnBrk="0" hangingPunct="1">
        <a:defRPr sz="2133" kern="1200">
          <a:solidFill>
            <a:schemeClr val="tx1"/>
          </a:solidFill>
          <a:latin typeface="+mn-lt"/>
          <a:ea typeface="+mn-ea"/>
          <a:cs typeface="+mn-cs"/>
        </a:defRPr>
      </a:lvl7pPr>
      <a:lvl8pPr marL="3703410" algn="l" defTabSz="1058118" rtl="0" eaLnBrk="1" latinLnBrk="0" hangingPunct="1">
        <a:defRPr sz="2133" kern="1200">
          <a:solidFill>
            <a:schemeClr val="tx1"/>
          </a:solidFill>
          <a:latin typeface="+mn-lt"/>
          <a:ea typeface="+mn-ea"/>
          <a:cs typeface="+mn-cs"/>
        </a:defRPr>
      </a:lvl8pPr>
      <a:lvl9pPr marL="4232469" algn="l" defTabSz="1058118" rtl="0" eaLnBrk="1" latinLnBrk="0" hangingPunct="1">
        <a:defRPr sz="21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www.sba.gov/" TargetMode="External"/><Relationship Id="rId7" Type="http://schemas.openxmlformats.org/officeDocument/2006/relationships/image" Target="../media/image32.jpeg"/><Relationship Id="rId2" Type="http://schemas.openxmlformats.org/officeDocument/2006/relationships/hyperlink" Target="https://home.treasury.gov/" TargetMode="Externa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18.png"/><Relationship Id="rId4" Type="http://schemas.openxmlformats.org/officeDocument/2006/relationships/hyperlink" Target="https://www.first.bank/"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9320" y="1380068"/>
            <a:ext cx="10323703" cy="2616199"/>
          </a:xfrm>
        </p:spPr>
        <p:txBody>
          <a:bodyPr>
            <a:normAutofit fontScale="90000"/>
          </a:bodyPr>
          <a:lstStyle/>
          <a:p>
            <a:r>
              <a:rPr lang="en-US" dirty="0" smtClean="0"/>
              <a:t>Center for Family Owned Business</a:t>
            </a:r>
            <a:br>
              <a:rPr lang="en-US" dirty="0" smtClean="0"/>
            </a:br>
            <a:r>
              <a:rPr lang="en-US" dirty="0" smtClean="0"/>
              <a:t>PPP Webinar Series</a:t>
            </a:r>
            <a:endParaRPr lang="en-US" dirty="0"/>
          </a:p>
        </p:txBody>
      </p:sp>
      <p:sp>
        <p:nvSpPr>
          <p:cNvPr id="3" name="Subtitle 2"/>
          <p:cNvSpPr>
            <a:spLocks noGrp="1"/>
          </p:cNvSpPr>
          <p:nvPr>
            <p:ph type="subTitle" idx="1"/>
          </p:nvPr>
        </p:nvSpPr>
        <p:spPr/>
        <p:txBody>
          <a:bodyPr/>
          <a:lstStyle/>
          <a:p>
            <a:r>
              <a:rPr lang="en-US" dirty="0" smtClean="0"/>
              <a:t>Tim Fogerty, Managing Director- First Bank</a:t>
            </a:r>
          </a:p>
          <a:p>
            <a:r>
              <a:rPr lang="en-US" dirty="0" smtClean="0"/>
              <a:t>Kate Mayfield, Director- First Bank</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080" y="5716473"/>
            <a:ext cx="1088097" cy="1051105"/>
          </a:xfrm>
          <a:prstGeom prst="rect">
            <a:avLst/>
          </a:prstGeom>
        </p:spPr>
      </p:pic>
      <p:sp>
        <p:nvSpPr>
          <p:cNvPr id="5" name="TextBox 4"/>
          <p:cNvSpPr txBox="1"/>
          <p:nvPr/>
        </p:nvSpPr>
        <p:spPr>
          <a:xfrm>
            <a:off x="8417607" y="5872693"/>
            <a:ext cx="1748236" cy="369332"/>
          </a:xfrm>
          <a:prstGeom prst="rect">
            <a:avLst/>
          </a:prstGeom>
          <a:noFill/>
        </p:spPr>
        <p:txBody>
          <a:bodyPr wrap="none" rtlCol="0">
            <a:spAutoFit/>
          </a:bodyPr>
          <a:lstStyle/>
          <a:p>
            <a:r>
              <a:rPr lang="en-US" dirty="0" smtClean="0"/>
              <a:t>January 15, 2021</a:t>
            </a:r>
            <a:endParaRPr lang="en-US" dirty="0"/>
          </a:p>
        </p:txBody>
      </p:sp>
    </p:spTree>
    <p:extLst>
      <p:ext uri="{BB962C8B-B14F-4D97-AF65-F5344CB8AC3E}">
        <p14:creationId xmlns:p14="http://schemas.microsoft.com/office/powerpoint/2010/main" val="3759413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1325" y="0"/>
            <a:ext cx="10018713" cy="1463853"/>
          </a:xfrm>
        </p:spPr>
        <p:txBody>
          <a:bodyPr>
            <a:normAutofit/>
          </a:bodyPr>
          <a:lstStyle/>
          <a:p>
            <a:r>
              <a:rPr lang="en-US" sz="3600" dirty="0" smtClean="0"/>
              <a:t>Economic Aid Act: First Draw PPP Loan</a:t>
            </a:r>
            <a:endParaRPr lang="en-US" sz="3600" dirty="0"/>
          </a:p>
        </p:txBody>
      </p:sp>
      <p:sp>
        <p:nvSpPr>
          <p:cNvPr id="9" name="Content Placeholder 8"/>
          <p:cNvSpPr>
            <a:spLocks noGrp="1"/>
          </p:cNvSpPr>
          <p:nvPr>
            <p:ph idx="1"/>
          </p:nvPr>
        </p:nvSpPr>
        <p:spPr>
          <a:xfrm>
            <a:off x="1448274" y="1690985"/>
            <a:ext cx="10410528" cy="3028682"/>
          </a:xfrm>
        </p:spPr>
        <p:txBody>
          <a:bodyPr>
            <a:normAutofit fontScale="92500"/>
          </a:bodyPr>
          <a:lstStyle/>
          <a:p>
            <a:r>
              <a:rPr lang="en-US" dirty="0" smtClean="0"/>
              <a:t>Available if you have not received a PPP loan.</a:t>
            </a:r>
          </a:p>
          <a:p>
            <a:r>
              <a:rPr lang="en-US" dirty="0" smtClean="0"/>
              <a:t>Allows up to 500 employees.</a:t>
            </a:r>
          </a:p>
          <a:p>
            <a:r>
              <a:rPr lang="en-US" dirty="0" smtClean="0"/>
              <a:t>Expands allowable usage of PPP proceeds.</a:t>
            </a:r>
          </a:p>
          <a:p>
            <a:r>
              <a:rPr lang="en-US" dirty="0" smtClean="0"/>
              <a:t>Expands eligible borrowing entities.</a:t>
            </a:r>
          </a:p>
          <a:p>
            <a:r>
              <a:rPr lang="en-US" dirty="0" smtClean="0"/>
              <a:t>Program </a:t>
            </a:r>
            <a:r>
              <a:rPr lang="en-US" dirty="0"/>
              <a:t>is expected to open to larger financial institutions </a:t>
            </a:r>
            <a:r>
              <a:rPr lang="en-US" dirty="0" smtClean="0"/>
              <a:t>on Tuesday, January 19th.</a:t>
            </a:r>
            <a:endParaRPr lang="en-US" dirty="0"/>
          </a:p>
          <a:p>
            <a:r>
              <a:rPr lang="en-US" dirty="0"/>
              <a:t>Program ends March </a:t>
            </a:r>
            <a:r>
              <a:rPr lang="en-US" dirty="0" smtClean="0"/>
              <a:t>31, 2021</a:t>
            </a:r>
            <a:endParaRPr lang="en-US" dirty="0"/>
          </a:p>
        </p:txBody>
      </p:sp>
      <p:sp>
        <p:nvSpPr>
          <p:cNvPr id="6" name="Slide Number Placeholder 5"/>
          <p:cNvSpPr>
            <a:spLocks noGrp="1"/>
          </p:cNvSpPr>
          <p:nvPr>
            <p:ph type="sldNum" sz="quarter" idx="12"/>
          </p:nvPr>
        </p:nvSpPr>
        <p:spPr/>
        <p:txBody>
          <a:bodyPr/>
          <a:lstStyle/>
          <a:p>
            <a:fld id="{7FD774A5-A9F5-418D-BB11-F07CD9732908}" type="slidenum">
              <a:rPr lang="en-US" smtClean="0"/>
              <a:t>10</a:t>
            </a:fld>
            <a:endParaRPr lang="en-US"/>
          </a:p>
        </p:txBody>
      </p:sp>
      <p:pic>
        <p:nvPicPr>
          <p:cNvPr id="4" name="Picture 3"/>
          <p:cNvPicPr>
            <a:picLocks noChangeAspect="1"/>
          </p:cNvPicPr>
          <p:nvPr/>
        </p:nvPicPr>
        <p:blipFill>
          <a:blip r:embed="rId2"/>
          <a:stretch>
            <a:fillRect/>
          </a:stretch>
        </p:blipFill>
        <p:spPr>
          <a:xfrm>
            <a:off x="11018993" y="227132"/>
            <a:ext cx="982126" cy="948692"/>
          </a:xfrm>
          <a:prstGeom prst="rect">
            <a:avLst/>
          </a:prstGeom>
        </p:spPr>
      </p:pic>
    </p:spTree>
    <p:extLst>
      <p:ext uri="{BB962C8B-B14F-4D97-AF65-F5344CB8AC3E}">
        <p14:creationId xmlns:p14="http://schemas.microsoft.com/office/powerpoint/2010/main" val="3610189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1325" y="0"/>
            <a:ext cx="10018713" cy="1463853"/>
          </a:xfrm>
        </p:spPr>
        <p:txBody>
          <a:bodyPr>
            <a:normAutofit/>
          </a:bodyPr>
          <a:lstStyle/>
          <a:p>
            <a:r>
              <a:rPr lang="en-US" sz="3600" dirty="0" smtClean="0"/>
              <a:t>Economic Aid Act:  Second Draw PPP Loan</a:t>
            </a:r>
            <a:endParaRPr lang="en-US" sz="3600" dirty="0"/>
          </a:p>
        </p:txBody>
      </p:sp>
      <p:sp>
        <p:nvSpPr>
          <p:cNvPr id="9" name="Content Placeholder 8"/>
          <p:cNvSpPr>
            <a:spLocks noGrp="1"/>
          </p:cNvSpPr>
          <p:nvPr>
            <p:ph idx="1"/>
          </p:nvPr>
        </p:nvSpPr>
        <p:spPr>
          <a:xfrm>
            <a:off x="1484310" y="1402956"/>
            <a:ext cx="10018713" cy="3869961"/>
          </a:xfrm>
        </p:spPr>
        <p:txBody>
          <a:bodyPr>
            <a:normAutofit/>
          </a:bodyPr>
          <a:lstStyle/>
          <a:p>
            <a:r>
              <a:rPr lang="en-US" dirty="0"/>
              <a:t>The Paycheck Protection Program (PPP) now allows certain eligible borrowers that previously received a PPP loan to apply for a Second Draw PPP </a:t>
            </a:r>
            <a:r>
              <a:rPr lang="en-US" dirty="0" smtClean="0"/>
              <a:t>loan </a:t>
            </a:r>
            <a:r>
              <a:rPr lang="en-US" dirty="0"/>
              <a:t>with the same general loan terms as their First Draw PPP </a:t>
            </a:r>
            <a:r>
              <a:rPr lang="en-US" dirty="0" smtClean="0"/>
              <a:t>loan</a:t>
            </a:r>
            <a:r>
              <a:rPr lang="en-US" dirty="0"/>
              <a:t>. </a:t>
            </a:r>
            <a:endParaRPr lang="en-US" dirty="0" smtClean="0"/>
          </a:p>
          <a:p>
            <a:r>
              <a:rPr lang="en-US" dirty="0" smtClean="0"/>
              <a:t>Program is expected to open to larger financial institutions on Tuesday, January 19th.</a:t>
            </a:r>
          </a:p>
          <a:p>
            <a:r>
              <a:rPr lang="en-US" dirty="0" smtClean="0"/>
              <a:t>Program ends March 31, 2021</a:t>
            </a:r>
          </a:p>
        </p:txBody>
      </p:sp>
      <p:sp>
        <p:nvSpPr>
          <p:cNvPr id="6" name="Slide Number Placeholder 5"/>
          <p:cNvSpPr>
            <a:spLocks noGrp="1"/>
          </p:cNvSpPr>
          <p:nvPr>
            <p:ph type="sldNum" sz="quarter" idx="12"/>
          </p:nvPr>
        </p:nvSpPr>
        <p:spPr/>
        <p:txBody>
          <a:bodyPr/>
          <a:lstStyle/>
          <a:p>
            <a:fld id="{7FD774A5-A9F5-418D-BB11-F07CD9732908}" type="slidenum">
              <a:rPr lang="en-US" smtClean="0"/>
              <a:t>11</a:t>
            </a:fld>
            <a:endParaRPr lang="en-US"/>
          </a:p>
        </p:txBody>
      </p:sp>
      <p:pic>
        <p:nvPicPr>
          <p:cNvPr id="4" name="Picture 3"/>
          <p:cNvPicPr>
            <a:picLocks noChangeAspect="1"/>
          </p:cNvPicPr>
          <p:nvPr/>
        </p:nvPicPr>
        <p:blipFill>
          <a:blip r:embed="rId2"/>
          <a:stretch>
            <a:fillRect/>
          </a:stretch>
        </p:blipFill>
        <p:spPr>
          <a:xfrm>
            <a:off x="11018993" y="227132"/>
            <a:ext cx="982126" cy="948692"/>
          </a:xfrm>
          <a:prstGeom prst="rect">
            <a:avLst/>
          </a:prstGeom>
        </p:spPr>
      </p:pic>
    </p:spTree>
    <p:extLst>
      <p:ext uri="{BB962C8B-B14F-4D97-AF65-F5344CB8AC3E}">
        <p14:creationId xmlns:p14="http://schemas.microsoft.com/office/powerpoint/2010/main" val="1871287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782191" y="1175824"/>
            <a:ext cx="10018713" cy="5263524"/>
          </a:xfrm>
        </p:spPr>
        <p:txBody>
          <a:bodyPr>
            <a:normAutofit/>
          </a:bodyPr>
          <a:lstStyle/>
          <a:p>
            <a:pPr marL="0" indent="0">
              <a:buNone/>
            </a:pPr>
            <a:r>
              <a:rPr lang="en-US" sz="2600" dirty="0"/>
              <a:t>Who can apply </a:t>
            </a:r>
            <a:r>
              <a:rPr lang="en-US" sz="2600" dirty="0" smtClean="0"/>
              <a:t>for First Draw or Second Draw </a:t>
            </a:r>
            <a:r>
              <a:rPr lang="en-US" sz="2600" dirty="0"/>
              <a:t>PPP </a:t>
            </a:r>
            <a:r>
              <a:rPr lang="en-US" sz="2600" dirty="0" smtClean="0"/>
              <a:t>loan</a:t>
            </a:r>
            <a:r>
              <a:rPr lang="en-US" dirty="0" smtClean="0"/>
              <a:t>: </a:t>
            </a:r>
            <a:endParaRPr lang="en-US" dirty="0"/>
          </a:p>
          <a:p>
            <a:r>
              <a:rPr lang="en-US" dirty="0"/>
              <a:t>Business Entities (partnerships, corporations, LLC)</a:t>
            </a:r>
          </a:p>
          <a:p>
            <a:r>
              <a:rPr lang="en-US" dirty="0"/>
              <a:t>Sole Proprietors, independent contractors, self employed </a:t>
            </a:r>
            <a:r>
              <a:rPr lang="en-US" dirty="0" smtClean="0"/>
              <a:t>individuals</a:t>
            </a:r>
            <a:endParaRPr lang="en-US" dirty="0"/>
          </a:p>
          <a:p>
            <a:r>
              <a:rPr lang="en-US" dirty="0" smtClean="0"/>
              <a:t>501 (c)(3</a:t>
            </a:r>
            <a:r>
              <a:rPr lang="en-US" dirty="0"/>
              <a:t>)</a:t>
            </a:r>
          </a:p>
          <a:p>
            <a:r>
              <a:rPr lang="en-US" dirty="0"/>
              <a:t>501 </a:t>
            </a:r>
            <a:r>
              <a:rPr lang="en-US" dirty="0" smtClean="0"/>
              <a:t>(c) (6) </a:t>
            </a:r>
            <a:r>
              <a:rPr lang="en-US" i="1" dirty="0" smtClean="0"/>
              <a:t>(new)</a:t>
            </a:r>
            <a:endParaRPr lang="en-US" i="1" dirty="0"/>
          </a:p>
          <a:p>
            <a:r>
              <a:rPr lang="en-US" dirty="0"/>
              <a:t>501 (c)(19)</a:t>
            </a:r>
          </a:p>
          <a:p>
            <a:r>
              <a:rPr lang="en-US" dirty="0"/>
              <a:t>Veterans organizations, Tribal businesses, housing </a:t>
            </a:r>
            <a:r>
              <a:rPr lang="en-US" dirty="0" smtClean="0"/>
              <a:t>cooperatives</a:t>
            </a:r>
            <a:r>
              <a:rPr lang="en-US" dirty="0"/>
              <a:t>, destination marketing </a:t>
            </a:r>
            <a:r>
              <a:rPr lang="en-US" dirty="0" smtClean="0"/>
              <a:t>organizations, </a:t>
            </a:r>
            <a:r>
              <a:rPr lang="en-US" dirty="0"/>
              <a:t>and eligible news </a:t>
            </a:r>
            <a:r>
              <a:rPr lang="en-US" dirty="0" smtClean="0"/>
              <a:t>organizations </a:t>
            </a:r>
            <a:r>
              <a:rPr lang="en-US" i="1" dirty="0" smtClean="0"/>
              <a:t>(new)</a:t>
            </a:r>
          </a:p>
          <a:p>
            <a:r>
              <a:rPr lang="en-US" dirty="0" smtClean="0"/>
              <a:t>Note: a listing of ineligible borrowers can be found in the appendix.</a:t>
            </a:r>
            <a:endParaRPr lang="en-US" dirty="0"/>
          </a:p>
          <a:p>
            <a:pPr marL="457200" lvl="1" indent="0">
              <a:buNone/>
            </a:pPr>
            <a:endParaRPr lang="en-US" dirty="0" smtClean="0"/>
          </a:p>
        </p:txBody>
      </p:sp>
      <p:sp>
        <p:nvSpPr>
          <p:cNvPr id="6" name="Slide Number Placeholder 5"/>
          <p:cNvSpPr>
            <a:spLocks noGrp="1"/>
          </p:cNvSpPr>
          <p:nvPr>
            <p:ph type="sldNum" sz="quarter" idx="12"/>
          </p:nvPr>
        </p:nvSpPr>
        <p:spPr/>
        <p:txBody>
          <a:bodyPr/>
          <a:lstStyle/>
          <a:p>
            <a:fld id="{7FD774A5-A9F5-418D-BB11-F07CD9732908}" type="slidenum">
              <a:rPr lang="en-US" smtClean="0"/>
              <a:t>12</a:t>
            </a:fld>
            <a:endParaRPr lang="en-US"/>
          </a:p>
        </p:txBody>
      </p:sp>
      <p:pic>
        <p:nvPicPr>
          <p:cNvPr id="4" name="Picture 3"/>
          <p:cNvPicPr>
            <a:picLocks noChangeAspect="1"/>
          </p:cNvPicPr>
          <p:nvPr/>
        </p:nvPicPr>
        <p:blipFill>
          <a:blip r:embed="rId2"/>
          <a:stretch>
            <a:fillRect/>
          </a:stretch>
        </p:blipFill>
        <p:spPr>
          <a:xfrm>
            <a:off x="11018993" y="227132"/>
            <a:ext cx="982126" cy="948692"/>
          </a:xfrm>
          <a:prstGeom prst="rect">
            <a:avLst/>
          </a:prstGeom>
        </p:spPr>
      </p:pic>
      <p:sp>
        <p:nvSpPr>
          <p:cNvPr id="7" name="Title 1"/>
          <p:cNvSpPr>
            <a:spLocks noGrp="1"/>
          </p:cNvSpPr>
          <p:nvPr>
            <p:ph type="title"/>
          </p:nvPr>
        </p:nvSpPr>
        <p:spPr>
          <a:xfrm>
            <a:off x="1290638" y="0"/>
            <a:ext cx="10018712" cy="1463675"/>
          </a:xfrm>
        </p:spPr>
        <p:txBody>
          <a:bodyPr>
            <a:normAutofit/>
          </a:bodyPr>
          <a:lstStyle/>
          <a:p>
            <a:r>
              <a:rPr lang="en-US" sz="3600" dirty="0" smtClean="0"/>
              <a:t>Economic Aid Act:   PPP Borrower Eligibility</a:t>
            </a:r>
            <a:endParaRPr lang="en-US" sz="3600" dirty="0"/>
          </a:p>
        </p:txBody>
      </p:sp>
    </p:spTree>
    <p:extLst>
      <p:ext uri="{BB962C8B-B14F-4D97-AF65-F5344CB8AC3E}">
        <p14:creationId xmlns:p14="http://schemas.microsoft.com/office/powerpoint/2010/main" val="2374981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8608" y="0"/>
            <a:ext cx="10018713" cy="1463853"/>
          </a:xfrm>
        </p:spPr>
        <p:txBody>
          <a:bodyPr>
            <a:normAutofit/>
          </a:bodyPr>
          <a:lstStyle/>
          <a:p>
            <a:r>
              <a:rPr lang="en-US" sz="3200" dirty="0" smtClean="0"/>
              <a:t>Second Draw PPP Borrower Loan Eligibility</a:t>
            </a:r>
            <a:endParaRPr lang="en-US" sz="3200" dirty="0"/>
          </a:p>
        </p:txBody>
      </p:sp>
      <p:sp>
        <p:nvSpPr>
          <p:cNvPr id="9" name="Content Placeholder 8"/>
          <p:cNvSpPr>
            <a:spLocks noGrp="1"/>
          </p:cNvSpPr>
          <p:nvPr>
            <p:ph idx="1"/>
          </p:nvPr>
        </p:nvSpPr>
        <p:spPr>
          <a:xfrm>
            <a:off x="1553791" y="1346042"/>
            <a:ext cx="10231178" cy="5032040"/>
          </a:xfrm>
        </p:spPr>
        <p:txBody>
          <a:bodyPr>
            <a:normAutofit lnSpcReduction="10000"/>
          </a:bodyPr>
          <a:lstStyle/>
          <a:p>
            <a:r>
              <a:rPr lang="en-US" dirty="0"/>
              <a:t>Previously received a First Draw PPP </a:t>
            </a:r>
            <a:r>
              <a:rPr lang="en-US" dirty="0" smtClean="0"/>
              <a:t>loan </a:t>
            </a:r>
            <a:r>
              <a:rPr lang="en-US" dirty="0"/>
              <a:t>and will or has used the full amount  </a:t>
            </a:r>
            <a:r>
              <a:rPr lang="en-US" dirty="0" smtClean="0"/>
              <a:t>only </a:t>
            </a:r>
            <a:r>
              <a:rPr lang="en-US" dirty="0"/>
              <a:t>for authorized uses.  All PPP loan proceeds must be spent prior to disbursement on </a:t>
            </a:r>
            <a:r>
              <a:rPr lang="en-US" dirty="0" smtClean="0"/>
              <a:t>Second </a:t>
            </a:r>
            <a:r>
              <a:rPr lang="en-US" dirty="0"/>
              <a:t>Draw PPP </a:t>
            </a:r>
            <a:r>
              <a:rPr lang="en-US" dirty="0" smtClean="0"/>
              <a:t>loans.</a:t>
            </a:r>
            <a:endParaRPr lang="en-US" sz="1800" dirty="0"/>
          </a:p>
          <a:p>
            <a:r>
              <a:rPr lang="en-US" dirty="0" smtClean="0"/>
              <a:t>Has </a:t>
            </a:r>
            <a:r>
              <a:rPr lang="en-US" dirty="0"/>
              <a:t>no more than 300 </a:t>
            </a:r>
            <a:r>
              <a:rPr lang="en-US" dirty="0" smtClean="0"/>
              <a:t>employees with certain exceptions for NAICS code 72, Food and Accommodation, and eligible news organizations which are allowed 300 employees per location.</a:t>
            </a:r>
          </a:p>
          <a:p>
            <a:r>
              <a:rPr lang="en-US" dirty="0" smtClean="0"/>
              <a:t>Can </a:t>
            </a:r>
            <a:r>
              <a:rPr lang="en-US" dirty="0"/>
              <a:t>demonstrate at least a 25% reduction in gross </a:t>
            </a:r>
            <a:r>
              <a:rPr lang="en-US" dirty="0" smtClean="0"/>
              <a:t>receipts* </a:t>
            </a:r>
            <a:r>
              <a:rPr lang="en-US" dirty="0"/>
              <a:t>between comparable quarters in 2019 and 2020. </a:t>
            </a:r>
            <a:endParaRPr lang="en-US" sz="1800" dirty="0"/>
          </a:p>
          <a:p>
            <a:r>
              <a:rPr lang="en-US" dirty="0" smtClean="0"/>
              <a:t>Second Draw </a:t>
            </a:r>
            <a:r>
              <a:rPr lang="en-US" dirty="0"/>
              <a:t>l</a:t>
            </a:r>
            <a:r>
              <a:rPr lang="en-US" dirty="0" smtClean="0"/>
              <a:t>oans </a:t>
            </a:r>
            <a:r>
              <a:rPr lang="en-US" dirty="0"/>
              <a:t>are limited to $</a:t>
            </a:r>
            <a:r>
              <a:rPr lang="en-US" dirty="0" smtClean="0"/>
              <a:t>2,000,000.</a:t>
            </a:r>
            <a:endParaRPr lang="en-US" sz="1800" dirty="0"/>
          </a:p>
          <a:p>
            <a:r>
              <a:rPr lang="en-US" dirty="0"/>
              <a:t>Total PPP loans </a:t>
            </a:r>
            <a:r>
              <a:rPr lang="en-US" dirty="0" smtClean="0"/>
              <a:t>(First </a:t>
            </a:r>
            <a:r>
              <a:rPr lang="en-US" dirty="0"/>
              <a:t>D</a:t>
            </a:r>
            <a:r>
              <a:rPr lang="en-US" dirty="0" smtClean="0"/>
              <a:t>raw </a:t>
            </a:r>
            <a:r>
              <a:rPr lang="en-US" dirty="0"/>
              <a:t>plus </a:t>
            </a:r>
            <a:r>
              <a:rPr lang="en-US" dirty="0" smtClean="0"/>
              <a:t>Second Draw </a:t>
            </a:r>
            <a:r>
              <a:rPr lang="en-US" dirty="0"/>
              <a:t>limited to $10,000,000</a:t>
            </a:r>
            <a:r>
              <a:rPr lang="en-US" dirty="0" smtClean="0"/>
              <a:t>).</a:t>
            </a:r>
          </a:p>
          <a:p>
            <a:pPr marL="457200" lvl="1" indent="0">
              <a:buNone/>
            </a:pPr>
            <a:endParaRPr lang="en-US" dirty="0"/>
          </a:p>
          <a:p>
            <a:pPr marL="457200" lvl="1" indent="0">
              <a:buNone/>
            </a:pPr>
            <a:r>
              <a:rPr lang="en-US" dirty="0" smtClean="0"/>
              <a:t>          *</a:t>
            </a:r>
            <a:r>
              <a:rPr lang="en-US" sz="1500" dirty="0" smtClean="0"/>
              <a:t>see appendix for SBA definition of gross receipts</a:t>
            </a:r>
          </a:p>
        </p:txBody>
      </p:sp>
      <p:sp>
        <p:nvSpPr>
          <p:cNvPr id="6" name="Slide Number Placeholder 5"/>
          <p:cNvSpPr>
            <a:spLocks noGrp="1"/>
          </p:cNvSpPr>
          <p:nvPr>
            <p:ph type="sldNum" sz="quarter" idx="12"/>
          </p:nvPr>
        </p:nvSpPr>
        <p:spPr/>
        <p:txBody>
          <a:bodyPr/>
          <a:lstStyle/>
          <a:p>
            <a:fld id="{7FD774A5-A9F5-418D-BB11-F07CD9732908}" type="slidenum">
              <a:rPr lang="en-US" smtClean="0"/>
              <a:t>13</a:t>
            </a:fld>
            <a:endParaRPr lang="en-US"/>
          </a:p>
        </p:txBody>
      </p:sp>
      <p:pic>
        <p:nvPicPr>
          <p:cNvPr id="4" name="Picture 3"/>
          <p:cNvPicPr>
            <a:picLocks noChangeAspect="1"/>
          </p:cNvPicPr>
          <p:nvPr/>
        </p:nvPicPr>
        <p:blipFill>
          <a:blip r:embed="rId2"/>
          <a:stretch>
            <a:fillRect/>
          </a:stretch>
        </p:blipFill>
        <p:spPr>
          <a:xfrm>
            <a:off x="11018993" y="227132"/>
            <a:ext cx="982126" cy="948692"/>
          </a:xfrm>
          <a:prstGeom prst="rect">
            <a:avLst/>
          </a:prstGeom>
        </p:spPr>
      </p:pic>
    </p:spTree>
    <p:extLst>
      <p:ext uri="{BB962C8B-B14F-4D97-AF65-F5344CB8AC3E}">
        <p14:creationId xmlns:p14="http://schemas.microsoft.com/office/powerpoint/2010/main" val="23513625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8376" y="-30449"/>
            <a:ext cx="10018713" cy="1463853"/>
          </a:xfrm>
        </p:spPr>
        <p:txBody>
          <a:bodyPr>
            <a:normAutofit/>
          </a:bodyPr>
          <a:lstStyle/>
          <a:p>
            <a:r>
              <a:rPr lang="en-US" sz="3600" dirty="0" smtClean="0"/>
              <a:t>Second Draw PPP Loans </a:t>
            </a:r>
            <a:br>
              <a:rPr lang="en-US" sz="3600" dirty="0" smtClean="0"/>
            </a:br>
            <a:r>
              <a:rPr lang="en-US" sz="3600" dirty="0" smtClean="0"/>
              <a:t>Revenue Reduction Requirement</a:t>
            </a:r>
            <a:endParaRPr lang="en-US" sz="3600" dirty="0"/>
          </a:p>
        </p:txBody>
      </p:sp>
      <p:sp>
        <p:nvSpPr>
          <p:cNvPr id="9" name="Content Placeholder 8"/>
          <p:cNvSpPr>
            <a:spLocks noGrp="1"/>
          </p:cNvSpPr>
          <p:nvPr>
            <p:ph idx="1"/>
          </p:nvPr>
        </p:nvSpPr>
        <p:spPr>
          <a:xfrm>
            <a:off x="1553791" y="1879916"/>
            <a:ext cx="10305011" cy="4566320"/>
          </a:xfrm>
        </p:spPr>
        <p:txBody>
          <a:bodyPr>
            <a:normAutofit fontScale="92500"/>
          </a:bodyPr>
          <a:lstStyle/>
          <a:p>
            <a:pPr lvl="0"/>
            <a:r>
              <a:rPr lang="en-US" dirty="0"/>
              <a:t>A borrower must calculate this revenue reduction by comparing the borrower’s quarterly gross </a:t>
            </a:r>
            <a:r>
              <a:rPr lang="en-US" dirty="0" smtClean="0"/>
              <a:t>receipts* </a:t>
            </a:r>
            <a:r>
              <a:rPr lang="en-US" dirty="0"/>
              <a:t>for one quarter in 2020 with the borrower’s gross </a:t>
            </a:r>
            <a:r>
              <a:rPr lang="en-US" dirty="0" smtClean="0"/>
              <a:t>receipts* </a:t>
            </a:r>
            <a:r>
              <a:rPr lang="en-US" dirty="0"/>
              <a:t>for the corresponding quarter of 2019</a:t>
            </a:r>
            <a:r>
              <a:rPr lang="en-US" dirty="0" smtClean="0"/>
              <a:t>. </a:t>
            </a:r>
          </a:p>
          <a:p>
            <a:pPr lvl="0"/>
            <a:r>
              <a:rPr lang="en-US" dirty="0" smtClean="0"/>
              <a:t>For </a:t>
            </a:r>
            <a:r>
              <a:rPr lang="en-US" dirty="0"/>
              <a:t>example, a borrower with gross </a:t>
            </a:r>
            <a:r>
              <a:rPr lang="en-US" dirty="0" smtClean="0"/>
              <a:t>receipts* </a:t>
            </a:r>
            <a:r>
              <a:rPr lang="en-US" dirty="0"/>
              <a:t>of $50,000 in the second quarter of 2019 and gross </a:t>
            </a:r>
            <a:r>
              <a:rPr lang="en-US" dirty="0" smtClean="0"/>
              <a:t>receipts* </a:t>
            </a:r>
            <a:r>
              <a:rPr lang="en-US" dirty="0"/>
              <a:t>of $30,000 in the second quarter of 2020 has experienced a revenue reduction of 40 percent between the quarters, and is therefore eligible for a Second Draw PPP loan (assuming all other eligibility criteria are met).</a:t>
            </a:r>
          </a:p>
          <a:p>
            <a:r>
              <a:rPr lang="en-US" dirty="0" smtClean="0"/>
              <a:t>Borrower must use calendar quarter, not fiscal quarter.</a:t>
            </a:r>
          </a:p>
          <a:p>
            <a:pPr marL="0" lvl="0" indent="0">
              <a:buNone/>
            </a:pPr>
            <a:endParaRPr lang="en-US" dirty="0"/>
          </a:p>
          <a:p>
            <a:pPr marL="0" lvl="0" indent="0">
              <a:buNone/>
            </a:pPr>
            <a:endParaRPr lang="en-US" dirty="0" smtClean="0"/>
          </a:p>
          <a:p>
            <a:pPr marL="0" lvl="0" indent="0">
              <a:buNone/>
            </a:pPr>
            <a:r>
              <a:rPr lang="en-US" dirty="0" smtClean="0"/>
              <a:t>            * </a:t>
            </a:r>
            <a:r>
              <a:rPr lang="en-US" sz="1600" dirty="0" smtClean="0"/>
              <a:t>see appendix for SBA definition of gross receipts</a:t>
            </a:r>
            <a:endParaRPr lang="en-US" sz="1600" dirty="0"/>
          </a:p>
        </p:txBody>
      </p:sp>
      <p:sp>
        <p:nvSpPr>
          <p:cNvPr id="6" name="Slide Number Placeholder 5"/>
          <p:cNvSpPr>
            <a:spLocks noGrp="1"/>
          </p:cNvSpPr>
          <p:nvPr>
            <p:ph type="sldNum" sz="quarter" idx="12"/>
          </p:nvPr>
        </p:nvSpPr>
        <p:spPr/>
        <p:txBody>
          <a:bodyPr/>
          <a:lstStyle/>
          <a:p>
            <a:fld id="{7FD774A5-A9F5-418D-BB11-F07CD9732908}" type="slidenum">
              <a:rPr lang="en-US" smtClean="0"/>
              <a:t>14</a:t>
            </a:fld>
            <a:endParaRPr lang="en-US"/>
          </a:p>
        </p:txBody>
      </p:sp>
      <p:pic>
        <p:nvPicPr>
          <p:cNvPr id="4" name="Picture 3"/>
          <p:cNvPicPr>
            <a:picLocks noChangeAspect="1"/>
          </p:cNvPicPr>
          <p:nvPr/>
        </p:nvPicPr>
        <p:blipFill>
          <a:blip r:embed="rId2"/>
          <a:stretch>
            <a:fillRect/>
          </a:stretch>
        </p:blipFill>
        <p:spPr>
          <a:xfrm>
            <a:off x="11018993" y="227132"/>
            <a:ext cx="982126" cy="948692"/>
          </a:xfrm>
          <a:prstGeom prst="rect">
            <a:avLst/>
          </a:prstGeom>
        </p:spPr>
      </p:pic>
    </p:spTree>
    <p:extLst>
      <p:ext uri="{BB962C8B-B14F-4D97-AF65-F5344CB8AC3E}">
        <p14:creationId xmlns:p14="http://schemas.microsoft.com/office/powerpoint/2010/main" val="36141346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8376" y="-30449"/>
            <a:ext cx="10018713" cy="1463853"/>
          </a:xfrm>
        </p:spPr>
        <p:txBody>
          <a:bodyPr>
            <a:normAutofit/>
          </a:bodyPr>
          <a:lstStyle/>
          <a:p>
            <a:r>
              <a:rPr lang="en-US" sz="3600" dirty="0" smtClean="0"/>
              <a:t>Second Draw PPP Loans </a:t>
            </a:r>
            <a:br>
              <a:rPr lang="en-US" sz="3600" dirty="0" smtClean="0"/>
            </a:br>
            <a:r>
              <a:rPr lang="en-US" sz="3600" dirty="0" smtClean="0"/>
              <a:t>Revenue Reduction Requirement</a:t>
            </a:r>
            <a:endParaRPr lang="en-US" sz="3600" dirty="0"/>
          </a:p>
        </p:txBody>
      </p:sp>
      <p:sp>
        <p:nvSpPr>
          <p:cNvPr id="9" name="Content Placeholder 8"/>
          <p:cNvSpPr>
            <a:spLocks noGrp="1"/>
          </p:cNvSpPr>
          <p:nvPr>
            <p:ph idx="1"/>
          </p:nvPr>
        </p:nvSpPr>
        <p:spPr>
          <a:xfrm>
            <a:off x="1553791" y="1817441"/>
            <a:ext cx="10305011" cy="4049690"/>
          </a:xfrm>
        </p:spPr>
        <p:txBody>
          <a:bodyPr>
            <a:normAutofit/>
          </a:bodyPr>
          <a:lstStyle/>
          <a:p>
            <a:pPr lvl="0"/>
            <a:r>
              <a:rPr lang="en-US" dirty="0" smtClean="0"/>
              <a:t>Subsection </a:t>
            </a:r>
            <a:r>
              <a:rPr lang="en-US" dirty="0"/>
              <a:t>(c)(1)(iv)(B) of the IFR provides that a borrower that was in operation in all four quarters of 2019 is deemed to have experienced the required revenue reduction if it experienced a reduction in annual receipts of 25 percent or greater in 2020 compared to 2019 and the borrower submits copies of its annual tax forms substantiating the revenue </a:t>
            </a:r>
            <a:r>
              <a:rPr lang="en-US" dirty="0" smtClean="0"/>
              <a:t>decline.</a:t>
            </a:r>
            <a:endParaRPr lang="en-US" dirty="0"/>
          </a:p>
          <a:p>
            <a:pPr lvl="0"/>
            <a:r>
              <a:rPr lang="en-US" dirty="0" smtClean="0"/>
              <a:t>This </a:t>
            </a:r>
            <a:r>
              <a:rPr lang="en-US" dirty="0"/>
              <a:t>method will be particularly important for small borrowers that may not have quarterly revenue information readily </a:t>
            </a:r>
            <a:r>
              <a:rPr lang="en-US" dirty="0" smtClean="0"/>
              <a:t>available.</a:t>
            </a:r>
            <a:endParaRPr lang="en-US" dirty="0"/>
          </a:p>
          <a:p>
            <a:pPr marL="0" lvl="0" indent="0">
              <a:buNone/>
            </a:pPr>
            <a:r>
              <a:rPr lang="en-US" dirty="0" smtClean="0"/>
              <a:t>       </a:t>
            </a:r>
          </a:p>
        </p:txBody>
      </p:sp>
      <p:sp>
        <p:nvSpPr>
          <p:cNvPr id="6" name="Slide Number Placeholder 5"/>
          <p:cNvSpPr>
            <a:spLocks noGrp="1"/>
          </p:cNvSpPr>
          <p:nvPr>
            <p:ph type="sldNum" sz="quarter" idx="12"/>
          </p:nvPr>
        </p:nvSpPr>
        <p:spPr/>
        <p:txBody>
          <a:bodyPr/>
          <a:lstStyle/>
          <a:p>
            <a:fld id="{7FD774A5-A9F5-418D-BB11-F07CD9732908}" type="slidenum">
              <a:rPr lang="en-US" smtClean="0"/>
              <a:t>15</a:t>
            </a:fld>
            <a:endParaRPr lang="en-US"/>
          </a:p>
        </p:txBody>
      </p:sp>
      <p:pic>
        <p:nvPicPr>
          <p:cNvPr id="4" name="Picture 3"/>
          <p:cNvPicPr>
            <a:picLocks noChangeAspect="1"/>
          </p:cNvPicPr>
          <p:nvPr/>
        </p:nvPicPr>
        <p:blipFill>
          <a:blip r:embed="rId2"/>
          <a:stretch>
            <a:fillRect/>
          </a:stretch>
        </p:blipFill>
        <p:spPr>
          <a:xfrm>
            <a:off x="11018993" y="227132"/>
            <a:ext cx="982126" cy="948692"/>
          </a:xfrm>
          <a:prstGeom prst="rect">
            <a:avLst/>
          </a:prstGeom>
        </p:spPr>
      </p:pic>
    </p:spTree>
    <p:extLst>
      <p:ext uri="{BB962C8B-B14F-4D97-AF65-F5344CB8AC3E}">
        <p14:creationId xmlns:p14="http://schemas.microsoft.com/office/powerpoint/2010/main" val="8911816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8376" y="-30449"/>
            <a:ext cx="10018713" cy="1463853"/>
          </a:xfrm>
        </p:spPr>
        <p:txBody>
          <a:bodyPr>
            <a:normAutofit/>
          </a:bodyPr>
          <a:lstStyle/>
          <a:p>
            <a:r>
              <a:rPr lang="en-US" sz="3600" dirty="0" smtClean="0"/>
              <a:t>Second Draw PPP Loans </a:t>
            </a:r>
            <a:br>
              <a:rPr lang="en-US" sz="3600" dirty="0" smtClean="0"/>
            </a:br>
            <a:r>
              <a:rPr lang="en-US" sz="3600" dirty="0" smtClean="0"/>
              <a:t>Revenue Reduction Requirement</a:t>
            </a:r>
            <a:endParaRPr lang="en-US" sz="3600" dirty="0"/>
          </a:p>
        </p:txBody>
      </p:sp>
      <p:sp>
        <p:nvSpPr>
          <p:cNvPr id="9" name="Content Placeholder 8"/>
          <p:cNvSpPr>
            <a:spLocks noGrp="1"/>
          </p:cNvSpPr>
          <p:nvPr>
            <p:ph idx="1"/>
          </p:nvPr>
        </p:nvSpPr>
        <p:spPr>
          <a:xfrm>
            <a:off x="1553791" y="1402821"/>
            <a:ext cx="10305011" cy="3714412"/>
          </a:xfrm>
        </p:spPr>
        <p:txBody>
          <a:bodyPr>
            <a:normAutofit/>
          </a:bodyPr>
          <a:lstStyle/>
          <a:p>
            <a:pPr lvl="0"/>
            <a:r>
              <a:rPr lang="en-US" dirty="0" smtClean="0"/>
              <a:t>PPP loans over $150,000 are required to provide documentation supporting the 25% revenue decline with the application.  </a:t>
            </a:r>
          </a:p>
          <a:p>
            <a:r>
              <a:rPr lang="en-US" dirty="0" smtClean="0"/>
              <a:t>PPP </a:t>
            </a:r>
            <a:r>
              <a:rPr lang="en-US" dirty="0"/>
              <a:t>loans of $150,000 and below </a:t>
            </a:r>
            <a:r>
              <a:rPr lang="en-US" i="1" u="sng" dirty="0"/>
              <a:t>are not required </a:t>
            </a:r>
            <a:r>
              <a:rPr lang="en-US" dirty="0"/>
              <a:t>to provide documentation at application but </a:t>
            </a:r>
            <a:r>
              <a:rPr lang="en-US" i="1" u="sng" dirty="0"/>
              <a:t>will be required </a:t>
            </a:r>
            <a:r>
              <a:rPr lang="en-US" dirty="0"/>
              <a:t>to provide supporting documentation for </a:t>
            </a:r>
            <a:r>
              <a:rPr lang="en-US" dirty="0" smtClean="0"/>
              <a:t>forgiveness.</a:t>
            </a:r>
          </a:p>
        </p:txBody>
      </p:sp>
      <p:sp>
        <p:nvSpPr>
          <p:cNvPr id="6" name="Slide Number Placeholder 5"/>
          <p:cNvSpPr>
            <a:spLocks noGrp="1"/>
          </p:cNvSpPr>
          <p:nvPr>
            <p:ph type="sldNum" sz="quarter" idx="12"/>
          </p:nvPr>
        </p:nvSpPr>
        <p:spPr/>
        <p:txBody>
          <a:bodyPr/>
          <a:lstStyle/>
          <a:p>
            <a:fld id="{7FD774A5-A9F5-418D-BB11-F07CD9732908}" type="slidenum">
              <a:rPr lang="en-US" smtClean="0"/>
              <a:t>16</a:t>
            </a:fld>
            <a:endParaRPr lang="en-US"/>
          </a:p>
        </p:txBody>
      </p:sp>
      <p:pic>
        <p:nvPicPr>
          <p:cNvPr id="4" name="Picture 3"/>
          <p:cNvPicPr>
            <a:picLocks noChangeAspect="1"/>
          </p:cNvPicPr>
          <p:nvPr/>
        </p:nvPicPr>
        <p:blipFill>
          <a:blip r:embed="rId2"/>
          <a:stretch>
            <a:fillRect/>
          </a:stretch>
        </p:blipFill>
        <p:spPr>
          <a:xfrm>
            <a:off x="11018993" y="227132"/>
            <a:ext cx="982126" cy="948692"/>
          </a:xfrm>
          <a:prstGeom prst="rect">
            <a:avLst/>
          </a:prstGeom>
        </p:spPr>
      </p:pic>
    </p:spTree>
    <p:extLst>
      <p:ext uri="{BB962C8B-B14F-4D97-AF65-F5344CB8AC3E}">
        <p14:creationId xmlns:p14="http://schemas.microsoft.com/office/powerpoint/2010/main" val="12475840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726" y="113619"/>
            <a:ext cx="10018713" cy="1463853"/>
          </a:xfrm>
        </p:spPr>
        <p:txBody>
          <a:bodyPr>
            <a:noAutofit/>
          </a:bodyPr>
          <a:lstStyle/>
          <a:p>
            <a:r>
              <a:rPr lang="en-US" sz="3400" dirty="0" smtClean="0"/>
              <a:t>Second Draw PPP Loans: </a:t>
            </a:r>
            <a:br>
              <a:rPr lang="en-US" sz="3400" dirty="0" smtClean="0"/>
            </a:br>
            <a:r>
              <a:rPr lang="en-US" sz="3200" dirty="0" smtClean="0"/>
              <a:t>Maximum Loan Amount &amp; Increased Assistance for Accommodation and Food Service Businesses</a:t>
            </a:r>
            <a:endParaRPr lang="en-US" sz="3200" dirty="0"/>
          </a:p>
        </p:txBody>
      </p:sp>
      <p:sp>
        <p:nvSpPr>
          <p:cNvPr id="9" name="Content Placeholder 8"/>
          <p:cNvSpPr>
            <a:spLocks noGrp="1"/>
          </p:cNvSpPr>
          <p:nvPr>
            <p:ph idx="1"/>
          </p:nvPr>
        </p:nvSpPr>
        <p:spPr>
          <a:xfrm>
            <a:off x="1593547" y="1922327"/>
            <a:ext cx="10018713" cy="4421678"/>
          </a:xfrm>
        </p:spPr>
        <p:txBody>
          <a:bodyPr>
            <a:normAutofit lnSpcReduction="10000"/>
          </a:bodyPr>
          <a:lstStyle/>
          <a:p>
            <a:r>
              <a:rPr lang="en-US" dirty="0"/>
              <a:t>For most borrowers, the maximum loan amount of a Second Draw PPP </a:t>
            </a:r>
            <a:r>
              <a:rPr lang="en-US" dirty="0" smtClean="0"/>
              <a:t>loan </a:t>
            </a:r>
            <a:r>
              <a:rPr lang="en-US" dirty="0"/>
              <a:t>is </a:t>
            </a:r>
            <a:r>
              <a:rPr lang="en-US" dirty="0" smtClean="0"/>
              <a:t> 2.5x </a:t>
            </a:r>
            <a:r>
              <a:rPr lang="en-US" dirty="0"/>
              <a:t>average monthly 2019 or 2020 payroll costs up to $2 million</a:t>
            </a:r>
            <a:r>
              <a:rPr lang="en-US" dirty="0" smtClean="0"/>
              <a:t>.</a:t>
            </a:r>
            <a:endParaRPr lang="en-US" dirty="0"/>
          </a:p>
          <a:p>
            <a:r>
              <a:rPr lang="en-US" dirty="0"/>
              <a:t>For borrowers in the Accommodation and Food Services sector NAICS </a:t>
            </a:r>
            <a:r>
              <a:rPr lang="en-US" dirty="0" smtClean="0"/>
              <a:t>72* as reported per your tax return,  the </a:t>
            </a:r>
            <a:r>
              <a:rPr lang="en-US" dirty="0"/>
              <a:t>maximum loan amount for a Second Draw PPP </a:t>
            </a:r>
            <a:r>
              <a:rPr lang="en-US" dirty="0" smtClean="0"/>
              <a:t>loan </a:t>
            </a:r>
            <a:r>
              <a:rPr lang="en-US" dirty="0"/>
              <a:t>is 3.5x average monthly 2019 or 2020 payroll costs up to </a:t>
            </a:r>
            <a:r>
              <a:rPr lang="en-US" dirty="0" smtClean="0"/>
              <a:t>      $</a:t>
            </a:r>
            <a:r>
              <a:rPr lang="en-US" dirty="0"/>
              <a:t>2 million</a:t>
            </a:r>
            <a:r>
              <a:rPr lang="en-US" dirty="0" smtClean="0"/>
              <a:t>.</a:t>
            </a:r>
            <a:endParaRPr lang="en-US" dirty="0"/>
          </a:p>
          <a:p>
            <a:r>
              <a:rPr lang="en-US" dirty="0"/>
              <a:t>Section 317 of the Economic Aid Act modified this provision for Second Draw PPP </a:t>
            </a:r>
            <a:r>
              <a:rPr lang="en-US" dirty="0" smtClean="0"/>
              <a:t>loans </a:t>
            </a:r>
            <a:r>
              <a:rPr lang="en-US" dirty="0"/>
              <a:t>by reducing the limit on employees per physical location to </a:t>
            </a:r>
            <a:r>
              <a:rPr lang="en-US" dirty="0" smtClean="0"/>
              <a:t>300.   </a:t>
            </a:r>
            <a:endParaRPr lang="en-US" dirty="0"/>
          </a:p>
          <a:p>
            <a:pPr marL="0" indent="0">
              <a:buNone/>
            </a:pPr>
            <a:endParaRPr lang="en-US" dirty="0"/>
          </a:p>
          <a:p>
            <a:pPr marL="0" indent="0">
              <a:buNone/>
            </a:pPr>
            <a:r>
              <a:rPr lang="en-US" dirty="0" smtClean="0"/>
              <a:t>           </a:t>
            </a:r>
            <a:r>
              <a:rPr lang="en-US" sz="1500" dirty="0" smtClean="0"/>
              <a:t>* see Appendix for listing of NAICS 72 codes</a:t>
            </a:r>
          </a:p>
        </p:txBody>
      </p:sp>
      <p:sp>
        <p:nvSpPr>
          <p:cNvPr id="6" name="Slide Number Placeholder 5"/>
          <p:cNvSpPr>
            <a:spLocks noGrp="1"/>
          </p:cNvSpPr>
          <p:nvPr>
            <p:ph type="sldNum" sz="quarter" idx="12"/>
          </p:nvPr>
        </p:nvSpPr>
        <p:spPr/>
        <p:txBody>
          <a:bodyPr/>
          <a:lstStyle/>
          <a:p>
            <a:fld id="{7FD774A5-A9F5-418D-BB11-F07CD9732908}" type="slidenum">
              <a:rPr lang="en-US" smtClean="0"/>
              <a:t>17</a:t>
            </a:fld>
            <a:endParaRPr lang="en-US"/>
          </a:p>
        </p:txBody>
      </p:sp>
      <p:pic>
        <p:nvPicPr>
          <p:cNvPr id="4" name="Picture 3"/>
          <p:cNvPicPr>
            <a:picLocks noChangeAspect="1"/>
          </p:cNvPicPr>
          <p:nvPr/>
        </p:nvPicPr>
        <p:blipFill>
          <a:blip r:embed="rId2"/>
          <a:stretch>
            <a:fillRect/>
          </a:stretch>
        </p:blipFill>
        <p:spPr>
          <a:xfrm>
            <a:off x="11121197" y="179810"/>
            <a:ext cx="982126" cy="948692"/>
          </a:xfrm>
          <a:prstGeom prst="rect">
            <a:avLst/>
          </a:prstGeom>
        </p:spPr>
      </p:pic>
    </p:spTree>
    <p:extLst>
      <p:ext uri="{BB962C8B-B14F-4D97-AF65-F5344CB8AC3E}">
        <p14:creationId xmlns:p14="http://schemas.microsoft.com/office/powerpoint/2010/main" val="2675900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95132"/>
            <a:ext cx="10018713" cy="1752599"/>
          </a:xfrm>
        </p:spPr>
        <p:txBody>
          <a:bodyPr>
            <a:normAutofit fontScale="90000"/>
          </a:bodyPr>
          <a:lstStyle/>
          <a:p>
            <a:r>
              <a:rPr lang="en-US" dirty="0" smtClean="0"/>
              <a:t>Economic Aid Act:  Allowable Uses for Loan Proceeds for First Draw and Second Draw Loans</a:t>
            </a:r>
            <a:endParaRPr lang="en-US" dirty="0"/>
          </a:p>
        </p:txBody>
      </p:sp>
      <p:sp>
        <p:nvSpPr>
          <p:cNvPr id="3" name="Content Placeholder 2"/>
          <p:cNvSpPr>
            <a:spLocks noGrp="1"/>
          </p:cNvSpPr>
          <p:nvPr>
            <p:ph idx="1"/>
          </p:nvPr>
        </p:nvSpPr>
        <p:spPr>
          <a:xfrm>
            <a:off x="1630235" y="1434547"/>
            <a:ext cx="10018713" cy="5267267"/>
          </a:xfrm>
        </p:spPr>
        <p:txBody>
          <a:bodyPr>
            <a:normAutofit/>
          </a:bodyPr>
          <a:lstStyle/>
          <a:p>
            <a:r>
              <a:rPr lang="en-US" dirty="0" smtClean="0"/>
              <a:t>Payroll Costs*</a:t>
            </a:r>
          </a:p>
          <a:p>
            <a:r>
              <a:rPr lang="en-US" dirty="0" smtClean="0"/>
              <a:t>Mortgage Interest</a:t>
            </a:r>
          </a:p>
          <a:p>
            <a:r>
              <a:rPr lang="en-US" dirty="0" smtClean="0"/>
              <a:t>Rent</a:t>
            </a:r>
          </a:p>
          <a:p>
            <a:r>
              <a:rPr lang="en-US" dirty="0" smtClean="0"/>
              <a:t>Utilities</a:t>
            </a:r>
          </a:p>
          <a:p>
            <a:r>
              <a:rPr lang="en-US" dirty="0" smtClean="0"/>
              <a:t>Worker Protection Costs related to COVID-19* </a:t>
            </a:r>
            <a:r>
              <a:rPr lang="en-US" i="1" dirty="0" smtClean="0"/>
              <a:t>(new)</a:t>
            </a:r>
          </a:p>
          <a:p>
            <a:r>
              <a:rPr lang="en-US" dirty="0" smtClean="0"/>
              <a:t>Uninsured property damage costs caused by looting or vandalism during 2020* </a:t>
            </a:r>
            <a:r>
              <a:rPr lang="en-US" i="1" dirty="0" smtClean="0"/>
              <a:t>(new)</a:t>
            </a:r>
          </a:p>
          <a:p>
            <a:r>
              <a:rPr lang="en-US" dirty="0" smtClean="0"/>
              <a:t>Certain Supplier Costs and Expenses for Operation* </a:t>
            </a:r>
            <a:r>
              <a:rPr lang="en-US" i="1" dirty="0" smtClean="0"/>
              <a:t>(new)</a:t>
            </a:r>
          </a:p>
          <a:p>
            <a:pPr marL="0" indent="0">
              <a:buNone/>
            </a:pPr>
            <a:r>
              <a:rPr lang="en-US" dirty="0" smtClean="0"/>
              <a:t>              </a:t>
            </a:r>
            <a:r>
              <a:rPr lang="en-US" sz="1400" dirty="0" smtClean="0"/>
              <a:t>* see appendix for detailed information regarding these allowable costs</a:t>
            </a:r>
            <a:r>
              <a:rPr lang="en-US" dirty="0" smtClean="0"/>
              <a:t>  </a:t>
            </a:r>
          </a:p>
        </p:txBody>
      </p:sp>
      <p:sp>
        <p:nvSpPr>
          <p:cNvPr id="5" name="Slide Number Placeholder 4"/>
          <p:cNvSpPr>
            <a:spLocks noGrp="1"/>
          </p:cNvSpPr>
          <p:nvPr>
            <p:ph type="sldNum" sz="quarter" idx="12"/>
          </p:nvPr>
        </p:nvSpPr>
        <p:spPr/>
        <p:txBody>
          <a:bodyPr/>
          <a:lstStyle/>
          <a:p>
            <a:fld id="{7FD774A5-A9F5-418D-BB11-F07CD9732908}" type="slidenum">
              <a:rPr lang="en-US" smtClean="0"/>
              <a:t>18</a:t>
            </a:fld>
            <a:endParaRPr lang="en-US"/>
          </a:p>
        </p:txBody>
      </p:sp>
      <p:pic>
        <p:nvPicPr>
          <p:cNvPr id="6" name="Picture 5"/>
          <p:cNvPicPr>
            <a:picLocks noChangeAspect="1"/>
          </p:cNvPicPr>
          <p:nvPr/>
        </p:nvPicPr>
        <p:blipFill>
          <a:blip r:embed="rId2"/>
          <a:stretch>
            <a:fillRect/>
          </a:stretch>
        </p:blipFill>
        <p:spPr>
          <a:xfrm>
            <a:off x="10813334" y="147796"/>
            <a:ext cx="981541" cy="951058"/>
          </a:xfrm>
          <a:prstGeom prst="rect">
            <a:avLst/>
          </a:prstGeom>
        </p:spPr>
      </p:pic>
    </p:spTree>
    <p:extLst>
      <p:ext uri="{BB962C8B-B14F-4D97-AF65-F5344CB8AC3E}">
        <p14:creationId xmlns:p14="http://schemas.microsoft.com/office/powerpoint/2010/main" val="3732704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726" y="0"/>
            <a:ext cx="10018713" cy="1307705"/>
          </a:xfrm>
        </p:spPr>
        <p:txBody>
          <a:bodyPr>
            <a:normAutofit/>
          </a:bodyPr>
          <a:lstStyle/>
          <a:p>
            <a:r>
              <a:rPr lang="en-US" sz="3600" dirty="0" smtClean="0"/>
              <a:t>Second Draw PPP Loans:  Terms &amp; Conditions</a:t>
            </a:r>
            <a:endParaRPr lang="en-US" sz="3600" dirty="0"/>
          </a:p>
        </p:txBody>
      </p:sp>
      <p:sp>
        <p:nvSpPr>
          <p:cNvPr id="3" name="Content Placeholder 2"/>
          <p:cNvSpPr>
            <a:spLocks noGrp="1"/>
          </p:cNvSpPr>
          <p:nvPr>
            <p:ph idx="1"/>
          </p:nvPr>
        </p:nvSpPr>
        <p:spPr>
          <a:xfrm>
            <a:off x="1630235" y="1307705"/>
            <a:ext cx="10164640" cy="4559426"/>
          </a:xfrm>
        </p:spPr>
        <p:txBody>
          <a:bodyPr>
            <a:normAutofit lnSpcReduction="10000"/>
          </a:bodyPr>
          <a:lstStyle/>
          <a:p>
            <a:r>
              <a:rPr lang="en-US" dirty="0" smtClean="0"/>
              <a:t>Generally the same terms, conditions, and requirements as the First Draw PPP loans.</a:t>
            </a:r>
          </a:p>
          <a:p>
            <a:r>
              <a:rPr lang="en-US" dirty="0" smtClean="0"/>
              <a:t>The SBA guarantee is 100%.</a:t>
            </a:r>
          </a:p>
          <a:p>
            <a:r>
              <a:rPr lang="en-US" dirty="0" smtClean="0"/>
              <a:t>No </a:t>
            </a:r>
            <a:r>
              <a:rPr lang="en-US" dirty="0"/>
              <a:t>c</a:t>
            </a:r>
            <a:r>
              <a:rPr lang="en-US" dirty="0" smtClean="0"/>
              <a:t>ollateral required.</a:t>
            </a:r>
          </a:p>
          <a:p>
            <a:r>
              <a:rPr lang="en-US" dirty="0" smtClean="0"/>
              <a:t>No personal </a:t>
            </a:r>
            <a:r>
              <a:rPr lang="en-US" dirty="0"/>
              <a:t>g</a:t>
            </a:r>
            <a:r>
              <a:rPr lang="en-US" dirty="0" smtClean="0"/>
              <a:t>uarantees required.</a:t>
            </a:r>
          </a:p>
          <a:p>
            <a:r>
              <a:rPr lang="en-US" dirty="0" smtClean="0"/>
              <a:t>Interest Rate:  100 basis points or one percent, calculated on non-compounding, non-adjustable basis.</a:t>
            </a:r>
          </a:p>
          <a:p>
            <a:r>
              <a:rPr lang="en-US" dirty="0" smtClean="0"/>
              <a:t>Maturity: 5 years</a:t>
            </a:r>
          </a:p>
          <a:p>
            <a:r>
              <a:rPr lang="en-US" dirty="0" smtClean="0"/>
              <a:t>Principal and interest deferred for 10 months after the end of the selected coverage period up to 24 weeks.</a:t>
            </a:r>
          </a:p>
        </p:txBody>
      </p:sp>
      <p:sp>
        <p:nvSpPr>
          <p:cNvPr id="5" name="Slide Number Placeholder 4"/>
          <p:cNvSpPr>
            <a:spLocks noGrp="1"/>
          </p:cNvSpPr>
          <p:nvPr>
            <p:ph type="sldNum" sz="quarter" idx="12"/>
          </p:nvPr>
        </p:nvSpPr>
        <p:spPr/>
        <p:txBody>
          <a:bodyPr/>
          <a:lstStyle/>
          <a:p>
            <a:fld id="{7FD774A5-A9F5-418D-BB11-F07CD9732908}" type="slidenum">
              <a:rPr lang="en-US" smtClean="0"/>
              <a:t>19</a:t>
            </a:fld>
            <a:endParaRPr lang="en-US"/>
          </a:p>
        </p:txBody>
      </p:sp>
      <p:pic>
        <p:nvPicPr>
          <p:cNvPr id="6" name="Picture 5"/>
          <p:cNvPicPr>
            <a:picLocks noChangeAspect="1"/>
          </p:cNvPicPr>
          <p:nvPr/>
        </p:nvPicPr>
        <p:blipFill>
          <a:blip r:embed="rId2"/>
          <a:stretch>
            <a:fillRect/>
          </a:stretch>
        </p:blipFill>
        <p:spPr>
          <a:xfrm>
            <a:off x="10813334" y="147796"/>
            <a:ext cx="981541" cy="951058"/>
          </a:xfrm>
          <a:prstGeom prst="rect">
            <a:avLst/>
          </a:prstGeom>
        </p:spPr>
      </p:pic>
    </p:spTree>
    <p:extLst>
      <p:ext uri="{BB962C8B-B14F-4D97-AF65-F5344CB8AC3E}">
        <p14:creationId xmlns:p14="http://schemas.microsoft.com/office/powerpoint/2010/main" val="1244460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0"/>
            <a:ext cx="10018713" cy="1752599"/>
          </a:xfrm>
        </p:spPr>
        <p:txBody>
          <a:bodyPr/>
          <a:lstStyle/>
          <a:p>
            <a:r>
              <a:rPr lang="en-US" dirty="0" smtClean="0"/>
              <a:t>Presenters:</a:t>
            </a:r>
            <a:endParaRPr lang="en-US" dirty="0"/>
          </a:p>
        </p:txBody>
      </p:sp>
      <p:pic>
        <p:nvPicPr>
          <p:cNvPr id="14" name="Picture 13"/>
          <p:cNvPicPr>
            <a:picLocks noChangeAspect="1"/>
          </p:cNvPicPr>
          <p:nvPr/>
        </p:nvPicPr>
        <p:blipFill>
          <a:blip r:embed="rId2"/>
          <a:stretch>
            <a:fillRect/>
          </a:stretch>
        </p:blipFill>
        <p:spPr>
          <a:xfrm>
            <a:off x="1448132" y="1378948"/>
            <a:ext cx="1201388" cy="1677796"/>
          </a:xfrm>
          <a:prstGeom prst="rect">
            <a:avLst/>
          </a:prstGeom>
        </p:spPr>
      </p:pic>
      <p:sp>
        <p:nvSpPr>
          <p:cNvPr id="17" name="Slide Number Placeholder 16"/>
          <p:cNvSpPr>
            <a:spLocks noGrp="1"/>
          </p:cNvSpPr>
          <p:nvPr>
            <p:ph type="sldNum" sz="quarter" idx="12"/>
          </p:nvPr>
        </p:nvSpPr>
        <p:spPr/>
        <p:txBody>
          <a:bodyPr/>
          <a:lstStyle/>
          <a:p>
            <a:fld id="{7FD774A5-A9F5-418D-BB11-F07CD9732908}" type="slidenum">
              <a:rPr lang="en-US" smtClean="0"/>
              <a:t>2</a:t>
            </a:fld>
            <a:endParaRPr lang="en-US"/>
          </a:p>
        </p:txBody>
      </p:sp>
      <p:sp>
        <p:nvSpPr>
          <p:cNvPr id="15" name="TextBox 14"/>
          <p:cNvSpPr txBox="1"/>
          <p:nvPr/>
        </p:nvSpPr>
        <p:spPr>
          <a:xfrm>
            <a:off x="3016825" y="4119249"/>
            <a:ext cx="7751609" cy="461665"/>
          </a:xfrm>
          <a:prstGeom prst="rect">
            <a:avLst/>
          </a:prstGeom>
          <a:noFill/>
        </p:spPr>
        <p:txBody>
          <a:bodyPr wrap="none" rtlCol="0">
            <a:spAutoFit/>
          </a:bodyPr>
          <a:lstStyle/>
          <a:p>
            <a:r>
              <a:rPr lang="en-US" sz="2400" dirty="0" smtClean="0"/>
              <a:t>Kate Mayfield, Director, Credit and Underwriting- First Bank</a:t>
            </a:r>
            <a:endParaRPr lang="en-US" sz="2400" dirty="0"/>
          </a:p>
        </p:txBody>
      </p:sp>
      <p:sp>
        <p:nvSpPr>
          <p:cNvPr id="16" name="TextBox 15"/>
          <p:cNvSpPr txBox="1"/>
          <p:nvPr/>
        </p:nvSpPr>
        <p:spPr>
          <a:xfrm>
            <a:off x="2780419" y="1986330"/>
            <a:ext cx="8590493" cy="461665"/>
          </a:xfrm>
          <a:prstGeom prst="rect">
            <a:avLst/>
          </a:prstGeom>
          <a:noFill/>
        </p:spPr>
        <p:txBody>
          <a:bodyPr wrap="none" rtlCol="0">
            <a:spAutoFit/>
          </a:bodyPr>
          <a:lstStyle/>
          <a:p>
            <a:r>
              <a:rPr lang="en-US" sz="2400" dirty="0" smtClean="0"/>
              <a:t>Tim Fogerty, Managing Director, Commercial Banking- First Bank</a:t>
            </a:r>
            <a:endParaRPr lang="en-US" sz="2400" dirty="0"/>
          </a:p>
        </p:txBody>
      </p:sp>
      <p:pic>
        <p:nvPicPr>
          <p:cNvPr id="3" name="Picture 2"/>
          <p:cNvPicPr>
            <a:picLocks noChangeAspect="1"/>
          </p:cNvPicPr>
          <p:nvPr/>
        </p:nvPicPr>
        <p:blipFill>
          <a:blip r:embed="rId3"/>
          <a:stretch>
            <a:fillRect/>
          </a:stretch>
        </p:blipFill>
        <p:spPr>
          <a:xfrm>
            <a:off x="1484308" y="3430288"/>
            <a:ext cx="1207775" cy="1661350"/>
          </a:xfrm>
          <a:prstGeom prst="rect">
            <a:avLst/>
          </a:prstGeom>
        </p:spPr>
      </p:pic>
    </p:spTree>
    <p:extLst>
      <p:ext uri="{BB962C8B-B14F-4D97-AF65-F5344CB8AC3E}">
        <p14:creationId xmlns:p14="http://schemas.microsoft.com/office/powerpoint/2010/main" val="9161566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8273" y="0"/>
            <a:ext cx="9365062" cy="1307705"/>
          </a:xfrm>
        </p:spPr>
        <p:txBody>
          <a:bodyPr>
            <a:normAutofit/>
          </a:bodyPr>
          <a:lstStyle/>
          <a:p>
            <a:r>
              <a:rPr lang="en-US" sz="3600" dirty="0" smtClean="0"/>
              <a:t>Second Draw PPP Loans:  Full Forgiveness Terms</a:t>
            </a:r>
            <a:endParaRPr lang="en-US" sz="3600" dirty="0"/>
          </a:p>
        </p:txBody>
      </p:sp>
      <p:sp>
        <p:nvSpPr>
          <p:cNvPr id="3" name="Content Placeholder 2"/>
          <p:cNvSpPr>
            <a:spLocks noGrp="1"/>
          </p:cNvSpPr>
          <p:nvPr>
            <p:ph idx="1"/>
          </p:nvPr>
        </p:nvSpPr>
        <p:spPr>
          <a:xfrm>
            <a:off x="1630235" y="1307705"/>
            <a:ext cx="10018713" cy="5354352"/>
          </a:xfrm>
        </p:spPr>
        <p:txBody>
          <a:bodyPr>
            <a:normAutofit/>
          </a:bodyPr>
          <a:lstStyle/>
          <a:p>
            <a:r>
              <a:rPr lang="en-US" dirty="0" smtClean="0"/>
              <a:t>Second Draw PPP loans made to eligible borrowers qualify for full loan forgiveness if during the 8-to-24 week covered period following loan disbursement.</a:t>
            </a:r>
          </a:p>
          <a:p>
            <a:r>
              <a:rPr lang="en-US" dirty="0" smtClean="0"/>
              <a:t>Employee count and compensation levels are maintained in the same manner as required for First Draw PPP loans.</a:t>
            </a:r>
          </a:p>
          <a:p>
            <a:r>
              <a:rPr lang="en-US" dirty="0" smtClean="0"/>
              <a:t>The loan proceeds are spent on payroll costs and other eligible expenses.</a:t>
            </a:r>
          </a:p>
          <a:p>
            <a:r>
              <a:rPr lang="en-US" dirty="0" smtClean="0"/>
              <a:t>At least 60% of the loan proceeds are spent on payroll costs.</a:t>
            </a:r>
          </a:p>
          <a:p>
            <a:endParaRPr lang="en-US" dirty="0"/>
          </a:p>
          <a:p>
            <a:endParaRPr lang="en-US" dirty="0" smtClean="0"/>
          </a:p>
          <a:p>
            <a:pPr marL="0" indent="0">
              <a:buNone/>
            </a:pPr>
            <a:endParaRPr lang="en-US" dirty="0" smtClean="0"/>
          </a:p>
        </p:txBody>
      </p:sp>
      <p:sp>
        <p:nvSpPr>
          <p:cNvPr id="5" name="Slide Number Placeholder 4"/>
          <p:cNvSpPr>
            <a:spLocks noGrp="1"/>
          </p:cNvSpPr>
          <p:nvPr>
            <p:ph type="sldNum" sz="quarter" idx="12"/>
          </p:nvPr>
        </p:nvSpPr>
        <p:spPr/>
        <p:txBody>
          <a:bodyPr/>
          <a:lstStyle/>
          <a:p>
            <a:fld id="{7FD774A5-A9F5-418D-BB11-F07CD9732908}" type="slidenum">
              <a:rPr lang="en-US" smtClean="0"/>
              <a:t>20</a:t>
            </a:fld>
            <a:endParaRPr lang="en-US"/>
          </a:p>
        </p:txBody>
      </p:sp>
      <p:pic>
        <p:nvPicPr>
          <p:cNvPr id="6" name="Picture 5"/>
          <p:cNvPicPr>
            <a:picLocks noChangeAspect="1"/>
          </p:cNvPicPr>
          <p:nvPr/>
        </p:nvPicPr>
        <p:blipFill>
          <a:blip r:embed="rId2"/>
          <a:stretch>
            <a:fillRect/>
          </a:stretch>
        </p:blipFill>
        <p:spPr>
          <a:xfrm>
            <a:off x="10813334" y="147796"/>
            <a:ext cx="981541" cy="951058"/>
          </a:xfrm>
          <a:prstGeom prst="rect">
            <a:avLst/>
          </a:prstGeom>
        </p:spPr>
      </p:pic>
    </p:spTree>
    <p:extLst>
      <p:ext uri="{BB962C8B-B14F-4D97-AF65-F5344CB8AC3E}">
        <p14:creationId xmlns:p14="http://schemas.microsoft.com/office/powerpoint/2010/main" val="2847068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8273" y="0"/>
            <a:ext cx="9365062" cy="1307705"/>
          </a:xfrm>
        </p:spPr>
        <p:txBody>
          <a:bodyPr>
            <a:normAutofit/>
          </a:bodyPr>
          <a:lstStyle/>
          <a:p>
            <a:r>
              <a:rPr lang="en-US" sz="3600" dirty="0" smtClean="0"/>
              <a:t>PPP Loan Necessity Certification</a:t>
            </a:r>
            <a:endParaRPr lang="en-US" sz="3600" dirty="0"/>
          </a:p>
        </p:txBody>
      </p:sp>
      <p:sp>
        <p:nvSpPr>
          <p:cNvPr id="3" name="Content Placeholder 2"/>
          <p:cNvSpPr>
            <a:spLocks noGrp="1"/>
          </p:cNvSpPr>
          <p:nvPr>
            <p:ph idx="1"/>
          </p:nvPr>
        </p:nvSpPr>
        <p:spPr>
          <a:xfrm>
            <a:off x="1630235" y="1025912"/>
            <a:ext cx="10018713" cy="5636145"/>
          </a:xfrm>
        </p:spPr>
        <p:txBody>
          <a:bodyPr>
            <a:normAutofit fontScale="77500" lnSpcReduction="20000"/>
          </a:bodyPr>
          <a:lstStyle/>
          <a:p>
            <a:pPr marL="0" indent="0">
              <a:spcBef>
                <a:spcPts val="0"/>
              </a:spcBef>
              <a:spcAft>
                <a:spcPts val="0"/>
              </a:spcAft>
              <a:buNone/>
            </a:pPr>
            <a:r>
              <a:rPr lang="en-US" b="1" dirty="0"/>
              <a:t>31.Question: </a:t>
            </a:r>
            <a:r>
              <a:rPr lang="en-US" b="1" dirty="0" smtClean="0"/>
              <a:t>  </a:t>
            </a:r>
            <a:r>
              <a:rPr lang="en-US" dirty="0" smtClean="0"/>
              <a:t>Do </a:t>
            </a:r>
            <a:r>
              <a:rPr lang="en-US" dirty="0"/>
              <a:t>businesses owned by large companies with adequate sources of </a:t>
            </a:r>
            <a:r>
              <a:rPr lang="en-US" dirty="0" smtClean="0"/>
              <a:t>liquidity </a:t>
            </a:r>
          </a:p>
          <a:p>
            <a:pPr marL="0" indent="0">
              <a:spcBef>
                <a:spcPts val="0"/>
              </a:spcBef>
              <a:spcAft>
                <a:spcPts val="0"/>
              </a:spcAft>
              <a:buNone/>
            </a:pPr>
            <a:r>
              <a:rPr lang="en-US" dirty="0"/>
              <a:t> </a:t>
            </a:r>
            <a:r>
              <a:rPr lang="en-US" dirty="0" smtClean="0"/>
              <a:t>                              to  support </a:t>
            </a:r>
            <a:r>
              <a:rPr lang="en-US" dirty="0"/>
              <a:t>the business’s ongoing operations qualify for a PPP loan?</a:t>
            </a:r>
          </a:p>
          <a:p>
            <a:pPr marL="0" indent="0">
              <a:buNone/>
            </a:pPr>
            <a:endParaRPr lang="en-US" b="1" dirty="0"/>
          </a:p>
          <a:p>
            <a:pPr marL="0" indent="0">
              <a:buNone/>
            </a:pPr>
            <a:r>
              <a:rPr lang="en-US" b="1" dirty="0" smtClean="0"/>
              <a:t>Answer</a:t>
            </a:r>
            <a:r>
              <a:rPr lang="en-US" b="1" dirty="0"/>
              <a:t>: </a:t>
            </a:r>
            <a:r>
              <a:rPr lang="en-US" b="1" dirty="0" smtClean="0"/>
              <a:t>    </a:t>
            </a:r>
            <a:r>
              <a:rPr lang="en-US" dirty="0" smtClean="0"/>
              <a:t>In </a:t>
            </a:r>
            <a:r>
              <a:rPr lang="en-US" dirty="0"/>
              <a:t>addition to reviewing applicable affiliation rules to determine eligibility, all </a:t>
            </a:r>
            <a:r>
              <a:rPr lang="en-US" dirty="0" smtClean="0"/>
              <a:t>  			borrowers </a:t>
            </a:r>
            <a:r>
              <a:rPr lang="en-US" dirty="0"/>
              <a:t>must assess their economic need for a PPP loan under the standard </a:t>
            </a:r>
            <a:r>
              <a:rPr lang="en-US" dirty="0" smtClean="0"/>
              <a:t>	established by 	the </a:t>
            </a:r>
            <a:r>
              <a:rPr lang="en-US" dirty="0"/>
              <a:t>CARES Act and the PPP regulations at the time of the loan application. </a:t>
            </a:r>
            <a:r>
              <a:rPr lang="en-US" dirty="0" smtClean="0"/>
              <a:t>	</a:t>
            </a:r>
          </a:p>
          <a:p>
            <a:pPr marL="0" indent="0">
              <a:buNone/>
            </a:pPr>
            <a:r>
              <a:rPr lang="en-US" dirty="0" smtClean="0"/>
              <a:t>	Although </a:t>
            </a:r>
            <a:r>
              <a:rPr lang="en-US" dirty="0"/>
              <a:t>the CARES Act suspends the ordinary requirement that borrowers must be </a:t>
            </a:r>
            <a:r>
              <a:rPr lang="en-US" dirty="0" smtClean="0"/>
              <a:t>unable </a:t>
            </a:r>
            <a:r>
              <a:rPr lang="en-US" dirty="0"/>
              <a:t>to </a:t>
            </a:r>
            <a:r>
              <a:rPr lang="en-US" dirty="0" smtClean="0"/>
              <a:t>	obtain </a:t>
            </a:r>
            <a:r>
              <a:rPr lang="en-US" dirty="0"/>
              <a:t>credit elsewhere (as defined in section 3(h) of the Small Business Act), </a:t>
            </a:r>
            <a:r>
              <a:rPr lang="en-US" dirty="0" smtClean="0"/>
              <a:t>borrowers </a:t>
            </a:r>
            <a:r>
              <a:rPr lang="en-US" dirty="0"/>
              <a:t>still </a:t>
            </a:r>
            <a:r>
              <a:rPr lang="en-US" dirty="0" smtClean="0"/>
              <a:t>	must </a:t>
            </a:r>
            <a:r>
              <a:rPr lang="en-US" dirty="0"/>
              <a:t>certify in good faith that their PPP loan request is necessary. </a:t>
            </a:r>
            <a:r>
              <a:rPr lang="en-US" dirty="0" smtClean="0"/>
              <a:t>Specifically, before 	submitting </a:t>
            </a:r>
            <a:r>
              <a:rPr lang="en-US" dirty="0"/>
              <a:t>a PPP application, all borrowers should review carefully the </a:t>
            </a:r>
            <a:r>
              <a:rPr lang="en-US" dirty="0" smtClean="0"/>
              <a:t>required </a:t>
            </a:r>
            <a:r>
              <a:rPr lang="en-US" dirty="0"/>
              <a:t>certification </a:t>
            </a:r>
            <a:r>
              <a:rPr lang="en-US" dirty="0" smtClean="0"/>
              <a:t>	that </a:t>
            </a:r>
            <a:r>
              <a:rPr lang="en-US" dirty="0"/>
              <a:t>current economic uncertainty makes this loan request </a:t>
            </a:r>
            <a:r>
              <a:rPr lang="en-US" dirty="0" smtClean="0"/>
              <a:t>necessary </a:t>
            </a:r>
            <a:r>
              <a:rPr lang="en-US" dirty="0"/>
              <a:t>to support the ongoing </a:t>
            </a:r>
            <a:r>
              <a:rPr lang="en-US" dirty="0" smtClean="0"/>
              <a:t>	operations </a:t>
            </a:r>
            <a:r>
              <a:rPr lang="en-US" dirty="0"/>
              <a:t>of the Applicant. </a:t>
            </a:r>
          </a:p>
          <a:p>
            <a:pPr marL="0" indent="0">
              <a:buNone/>
            </a:pPr>
            <a:r>
              <a:rPr lang="en-US" dirty="0" smtClean="0"/>
              <a:t>	Borrowers </a:t>
            </a:r>
            <a:r>
              <a:rPr lang="en-US" dirty="0"/>
              <a:t>must make this certification in good faith, taking into account their current </a:t>
            </a:r>
            <a:r>
              <a:rPr lang="en-US" dirty="0" smtClean="0"/>
              <a:t>	business </a:t>
            </a:r>
            <a:r>
              <a:rPr lang="en-US" dirty="0"/>
              <a:t>activity and their ability to access other sources of liquidity sufficient to support </a:t>
            </a:r>
            <a:r>
              <a:rPr lang="en-US" dirty="0" smtClean="0"/>
              <a:t>	their </a:t>
            </a:r>
            <a:r>
              <a:rPr lang="en-US" dirty="0"/>
              <a:t>ongoing operations in a manner that is not significantly detrimental to the business. </a:t>
            </a:r>
            <a:endParaRPr lang="en-US" dirty="0" smtClean="0"/>
          </a:p>
          <a:p>
            <a:pPr marL="0" indent="0">
              <a:buNone/>
            </a:pPr>
            <a:r>
              <a:rPr lang="en-US" dirty="0" smtClean="0"/>
              <a:t>	For </a:t>
            </a:r>
            <a:r>
              <a:rPr lang="en-US" dirty="0"/>
              <a:t>example, it is unlikely that a public company with substantial market value and access </a:t>
            </a:r>
            <a:r>
              <a:rPr lang="en-US" dirty="0" smtClean="0"/>
              <a:t>to 	capital </a:t>
            </a:r>
            <a:r>
              <a:rPr lang="en-US" dirty="0"/>
              <a:t>markets will be able to </a:t>
            </a:r>
            <a:r>
              <a:rPr lang="en-US" dirty="0" smtClean="0"/>
              <a:t>make the </a:t>
            </a:r>
            <a:r>
              <a:rPr lang="en-US" dirty="0"/>
              <a:t>required certification in good faith, and such a </a:t>
            </a:r>
            <a:r>
              <a:rPr lang="en-US" dirty="0" smtClean="0"/>
              <a:t>	company </a:t>
            </a:r>
            <a:r>
              <a:rPr lang="en-US" dirty="0"/>
              <a:t>should be prepared </a:t>
            </a:r>
            <a:r>
              <a:rPr lang="en-US" dirty="0" smtClean="0"/>
              <a:t>to demonstrate </a:t>
            </a:r>
            <a:r>
              <a:rPr lang="en-US" dirty="0"/>
              <a:t>to SBA, upon request, the basis for its </a:t>
            </a:r>
            <a:r>
              <a:rPr lang="en-US" dirty="0" smtClean="0"/>
              <a:t>	certification</a:t>
            </a:r>
            <a:r>
              <a:rPr lang="en-US" dirty="0"/>
              <a:t>. </a:t>
            </a:r>
          </a:p>
          <a:p>
            <a:pPr marL="457200" lvl="1" indent="0">
              <a:buNone/>
            </a:pPr>
            <a:r>
              <a:rPr lang="en-US" dirty="0" smtClean="0"/>
              <a:t>SBA FAQ as of October </a:t>
            </a:r>
            <a:r>
              <a:rPr lang="en-US" dirty="0"/>
              <a:t>7, </a:t>
            </a:r>
            <a:r>
              <a:rPr lang="en-US" dirty="0" smtClean="0"/>
              <a:t>2020</a:t>
            </a:r>
          </a:p>
        </p:txBody>
      </p:sp>
      <p:sp>
        <p:nvSpPr>
          <p:cNvPr id="5" name="Slide Number Placeholder 4"/>
          <p:cNvSpPr>
            <a:spLocks noGrp="1"/>
          </p:cNvSpPr>
          <p:nvPr>
            <p:ph type="sldNum" sz="quarter" idx="12"/>
          </p:nvPr>
        </p:nvSpPr>
        <p:spPr/>
        <p:txBody>
          <a:bodyPr/>
          <a:lstStyle/>
          <a:p>
            <a:fld id="{7FD774A5-A9F5-418D-BB11-F07CD9732908}" type="slidenum">
              <a:rPr lang="en-US" smtClean="0"/>
              <a:t>21</a:t>
            </a:fld>
            <a:endParaRPr lang="en-US"/>
          </a:p>
        </p:txBody>
      </p:sp>
      <p:pic>
        <p:nvPicPr>
          <p:cNvPr id="6" name="Picture 5"/>
          <p:cNvPicPr>
            <a:picLocks noChangeAspect="1"/>
          </p:cNvPicPr>
          <p:nvPr/>
        </p:nvPicPr>
        <p:blipFill>
          <a:blip r:embed="rId2"/>
          <a:stretch>
            <a:fillRect/>
          </a:stretch>
        </p:blipFill>
        <p:spPr>
          <a:xfrm>
            <a:off x="10813334" y="147796"/>
            <a:ext cx="981541" cy="951058"/>
          </a:xfrm>
          <a:prstGeom prst="rect">
            <a:avLst/>
          </a:prstGeom>
        </p:spPr>
      </p:pic>
    </p:spTree>
    <p:extLst>
      <p:ext uri="{BB962C8B-B14F-4D97-AF65-F5344CB8AC3E}">
        <p14:creationId xmlns:p14="http://schemas.microsoft.com/office/powerpoint/2010/main" val="2841191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019" y="135"/>
            <a:ext cx="10018713" cy="1463853"/>
          </a:xfrm>
        </p:spPr>
        <p:txBody>
          <a:bodyPr>
            <a:normAutofit/>
          </a:bodyPr>
          <a:lstStyle/>
          <a:p>
            <a:r>
              <a:rPr lang="en-US" sz="3600" dirty="0" smtClean="0"/>
              <a:t>First Bank PPP Process</a:t>
            </a:r>
            <a:endParaRPr lang="en-US" sz="36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806854455"/>
              </p:ext>
            </p:extLst>
          </p:nvPr>
        </p:nvGraphicFramePr>
        <p:xfrm>
          <a:off x="1554163" y="1403350"/>
          <a:ext cx="10018712" cy="5014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fld id="{7FD774A5-A9F5-418D-BB11-F07CD9732908}" type="slidenum">
              <a:rPr lang="en-US" smtClean="0"/>
              <a:t>22</a:t>
            </a:fld>
            <a:endParaRPr lang="en-US"/>
          </a:p>
        </p:txBody>
      </p:sp>
      <p:pic>
        <p:nvPicPr>
          <p:cNvPr id="4" name="Picture 3"/>
          <p:cNvPicPr>
            <a:picLocks noChangeAspect="1"/>
          </p:cNvPicPr>
          <p:nvPr/>
        </p:nvPicPr>
        <p:blipFill>
          <a:blip r:embed="rId7"/>
          <a:stretch>
            <a:fillRect/>
          </a:stretch>
        </p:blipFill>
        <p:spPr>
          <a:xfrm>
            <a:off x="11018993" y="227132"/>
            <a:ext cx="982126" cy="948692"/>
          </a:xfrm>
          <a:prstGeom prst="rect">
            <a:avLst/>
          </a:prstGeom>
        </p:spPr>
      </p:pic>
    </p:spTree>
    <p:extLst>
      <p:ext uri="{BB962C8B-B14F-4D97-AF65-F5344CB8AC3E}">
        <p14:creationId xmlns:p14="http://schemas.microsoft.com/office/powerpoint/2010/main" val="28276506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019" y="135"/>
            <a:ext cx="10018713" cy="1463853"/>
          </a:xfrm>
        </p:spPr>
        <p:txBody>
          <a:bodyPr>
            <a:normAutofit/>
          </a:bodyPr>
          <a:lstStyle/>
          <a:p>
            <a:r>
              <a:rPr lang="en-US" sz="3600" dirty="0" smtClean="0"/>
              <a:t>First Bank PPP Process</a:t>
            </a:r>
            <a:endParaRPr lang="en-US" sz="36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39706799"/>
              </p:ext>
            </p:extLst>
          </p:nvPr>
        </p:nvGraphicFramePr>
        <p:xfrm>
          <a:off x="1554163" y="1403350"/>
          <a:ext cx="10018712" cy="5014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fld id="{7FD774A5-A9F5-418D-BB11-F07CD9732908}" type="slidenum">
              <a:rPr lang="en-US" smtClean="0"/>
              <a:t>23</a:t>
            </a:fld>
            <a:endParaRPr lang="en-US"/>
          </a:p>
        </p:txBody>
      </p:sp>
      <p:pic>
        <p:nvPicPr>
          <p:cNvPr id="4" name="Picture 3"/>
          <p:cNvPicPr>
            <a:picLocks noChangeAspect="1"/>
          </p:cNvPicPr>
          <p:nvPr/>
        </p:nvPicPr>
        <p:blipFill>
          <a:blip r:embed="rId7"/>
          <a:stretch>
            <a:fillRect/>
          </a:stretch>
        </p:blipFill>
        <p:spPr>
          <a:xfrm>
            <a:off x="11018993" y="227132"/>
            <a:ext cx="982126" cy="948692"/>
          </a:xfrm>
          <a:prstGeom prst="rect">
            <a:avLst/>
          </a:prstGeom>
        </p:spPr>
      </p:pic>
    </p:spTree>
    <p:extLst>
      <p:ext uri="{BB962C8B-B14F-4D97-AF65-F5344CB8AC3E}">
        <p14:creationId xmlns:p14="http://schemas.microsoft.com/office/powerpoint/2010/main" val="23058313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6638" y="0"/>
            <a:ext cx="5393708" cy="1463853"/>
          </a:xfrm>
        </p:spPr>
        <p:txBody>
          <a:bodyPr>
            <a:normAutofit/>
          </a:bodyPr>
          <a:lstStyle/>
          <a:p>
            <a:pPr algn="l"/>
            <a:r>
              <a:rPr lang="en-US" sz="3600" dirty="0" smtClean="0"/>
              <a:t>First Bank Portal </a:t>
            </a:r>
            <a:br>
              <a:rPr lang="en-US" sz="3600" dirty="0" smtClean="0"/>
            </a:br>
            <a:r>
              <a:rPr lang="en-US" sz="3600" dirty="0" smtClean="0"/>
              <a:t>Overview</a:t>
            </a:r>
            <a:endParaRPr lang="en-US" sz="3600" dirty="0"/>
          </a:p>
        </p:txBody>
      </p:sp>
      <p:sp>
        <p:nvSpPr>
          <p:cNvPr id="6" name="Slide Number Placeholder 5"/>
          <p:cNvSpPr>
            <a:spLocks noGrp="1"/>
          </p:cNvSpPr>
          <p:nvPr>
            <p:ph type="sldNum" sz="quarter" idx="12"/>
          </p:nvPr>
        </p:nvSpPr>
        <p:spPr/>
        <p:txBody>
          <a:bodyPr/>
          <a:lstStyle/>
          <a:p>
            <a:fld id="{7FD774A5-A9F5-418D-BB11-F07CD9732908}" type="slidenum">
              <a:rPr lang="en-US" smtClean="0"/>
              <a:t>24</a:t>
            </a:fld>
            <a:endParaRPr lang="en-US"/>
          </a:p>
        </p:txBody>
      </p:sp>
      <p:pic>
        <p:nvPicPr>
          <p:cNvPr id="7" name="Picture 6"/>
          <p:cNvPicPr/>
          <p:nvPr/>
        </p:nvPicPr>
        <p:blipFill rotWithShape="1">
          <a:blip r:embed="rId2">
            <a:extLst>
              <a:ext uri="{28A0092B-C50C-407E-A947-70E740481C1C}">
                <a14:useLocalDpi xmlns:a14="http://schemas.microsoft.com/office/drawing/2010/main" val="0"/>
              </a:ext>
            </a:extLst>
          </a:blip>
          <a:srcRect l="28134" r="27912"/>
          <a:stretch/>
        </p:blipFill>
        <p:spPr bwMode="auto">
          <a:xfrm>
            <a:off x="6031072" y="241822"/>
            <a:ext cx="5447030" cy="6254115"/>
          </a:xfrm>
          <a:prstGeom prst="rect">
            <a:avLst/>
          </a:prstGeom>
          <a:ln>
            <a:solidFill>
              <a:srgbClr val="FF0000"/>
            </a:solidFill>
          </a:ln>
          <a:extLst>
            <a:ext uri="{53640926-AAD7-44D8-BBD7-CCE9431645EC}">
              <a14:shadowObscured xmlns:a14="http://schemas.microsoft.com/office/drawing/2010/main"/>
            </a:ext>
          </a:extLst>
        </p:spPr>
      </p:pic>
      <p:sp>
        <p:nvSpPr>
          <p:cNvPr id="8" name="TextBox 7"/>
          <p:cNvSpPr txBox="1"/>
          <p:nvPr/>
        </p:nvSpPr>
        <p:spPr>
          <a:xfrm>
            <a:off x="1486638" y="1330190"/>
            <a:ext cx="3961446" cy="5078313"/>
          </a:xfrm>
          <a:prstGeom prst="rect">
            <a:avLst/>
          </a:prstGeom>
          <a:noFill/>
          <a:ln>
            <a:noFill/>
          </a:ln>
        </p:spPr>
        <p:txBody>
          <a:bodyPr wrap="square" rtlCol="0">
            <a:spAutoFit/>
          </a:bodyPr>
          <a:lstStyle/>
          <a:p>
            <a:r>
              <a:rPr lang="en-US" b="1" dirty="0" smtClean="0"/>
              <a:t>Overview:</a:t>
            </a:r>
          </a:p>
          <a:p>
            <a:pPr marL="285750" indent="-285750">
              <a:buFont typeface="Arial" panose="020B0604020202020204" pitchFamily="34" charset="0"/>
              <a:buChar char="•"/>
            </a:pPr>
            <a:r>
              <a:rPr lang="en-US" dirty="0" smtClean="0"/>
              <a:t>Once a client enrolls in the portal, they will complete each tab.</a:t>
            </a:r>
          </a:p>
          <a:p>
            <a:pPr marL="285750" indent="-285750">
              <a:buFont typeface="Arial" panose="020B0604020202020204" pitchFamily="34" charset="0"/>
              <a:buChar char="•"/>
            </a:pPr>
            <a:r>
              <a:rPr lang="en-US" dirty="0" smtClean="0"/>
              <a:t>Ability to save and return to the portal at anytime.</a:t>
            </a:r>
          </a:p>
          <a:p>
            <a:pPr marL="285750" indent="-285750">
              <a:buFont typeface="Arial" panose="020B0604020202020204" pitchFamily="34" charset="0"/>
              <a:buChar char="•"/>
            </a:pPr>
            <a:r>
              <a:rPr lang="en-US" dirty="0" smtClean="0"/>
              <a:t>Options to click through for SBA instructions and definitions. </a:t>
            </a:r>
          </a:p>
          <a:p>
            <a:r>
              <a:rPr lang="en-US" dirty="0"/>
              <a:t> </a:t>
            </a:r>
            <a:r>
              <a:rPr lang="en-US" dirty="0" smtClean="0"/>
              <a:t>     (Blue Boxes that indicate click here)</a:t>
            </a:r>
          </a:p>
          <a:p>
            <a:pPr marL="285750" indent="-285750">
              <a:buFont typeface="Arial" panose="020B0604020202020204" pitchFamily="34" charset="0"/>
              <a:buChar char="•"/>
            </a:pPr>
            <a:r>
              <a:rPr lang="en-US" dirty="0" smtClean="0"/>
              <a:t>Asterisks indicate required fields</a:t>
            </a:r>
          </a:p>
          <a:p>
            <a:pPr marL="285750" indent="-285750">
              <a:buFont typeface="Arial" panose="020B0604020202020204" pitchFamily="34" charset="0"/>
              <a:buChar char="•"/>
            </a:pPr>
            <a:r>
              <a:rPr lang="en-US" dirty="0" smtClean="0"/>
              <a:t>    indicates additional information available</a:t>
            </a:r>
          </a:p>
          <a:p>
            <a:pPr marL="285750" indent="-285750">
              <a:buFont typeface="Arial" panose="020B0604020202020204" pitchFamily="34" charset="0"/>
              <a:buChar char="•"/>
            </a:pPr>
            <a:r>
              <a:rPr lang="en-US" dirty="0" smtClean="0"/>
              <a:t>All fields correspond with fields on SBA loan forms</a:t>
            </a:r>
          </a:p>
          <a:p>
            <a:r>
              <a:rPr lang="en-US" b="1" dirty="0" smtClean="0"/>
              <a:t>Tab 1 Directions:</a:t>
            </a:r>
          </a:p>
          <a:p>
            <a:pPr marL="285750" indent="-285750">
              <a:buFont typeface="Arial" panose="020B0604020202020204" pitchFamily="34" charset="0"/>
              <a:buChar char="•"/>
            </a:pPr>
            <a:r>
              <a:rPr lang="en-US" dirty="0" smtClean="0"/>
              <a:t>Review all certifications and check Certify Box.  </a:t>
            </a:r>
          </a:p>
          <a:p>
            <a:endParaRPr lang="en-US" dirty="0" smtClean="0"/>
          </a:p>
          <a:p>
            <a:endParaRPr lang="en-US" dirty="0" smtClean="0"/>
          </a:p>
        </p:txBody>
      </p:sp>
      <p:sp>
        <p:nvSpPr>
          <p:cNvPr id="9" name="Rectangle 8"/>
          <p:cNvSpPr/>
          <p:nvPr/>
        </p:nvSpPr>
        <p:spPr>
          <a:xfrm>
            <a:off x="6574971" y="2353217"/>
            <a:ext cx="839756" cy="2033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1781141" y="3867109"/>
            <a:ext cx="237765" cy="225572"/>
          </a:xfrm>
          <a:prstGeom prst="rect">
            <a:avLst/>
          </a:prstGeom>
        </p:spPr>
      </p:pic>
      <p:sp>
        <p:nvSpPr>
          <p:cNvPr id="3" name="Rectangle 2"/>
          <p:cNvSpPr/>
          <p:nvPr/>
        </p:nvSpPr>
        <p:spPr>
          <a:xfrm>
            <a:off x="6455792" y="2747534"/>
            <a:ext cx="664394" cy="1548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95734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2898" y="-126298"/>
            <a:ext cx="5546730" cy="1463853"/>
          </a:xfrm>
        </p:spPr>
        <p:txBody>
          <a:bodyPr>
            <a:normAutofit/>
          </a:bodyPr>
          <a:lstStyle/>
          <a:p>
            <a:pPr algn="l"/>
            <a:r>
              <a:rPr lang="en-US" sz="3600" dirty="0" smtClean="0"/>
              <a:t>First Bank Portal </a:t>
            </a:r>
            <a:br>
              <a:rPr lang="en-US" sz="3600" dirty="0" smtClean="0"/>
            </a:br>
            <a:r>
              <a:rPr lang="en-US" sz="3600" dirty="0" smtClean="0"/>
              <a:t>Overview</a:t>
            </a:r>
            <a:endParaRPr lang="en-US" sz="3600" dirty="0"/>
          </a:p>
        </p:txBody>
      </p:sp>
      <p:sp>
        <p:nvSpPr>
          <p:cNvPr id="6" name="Slide Number Placeholder 5"/>
          <p:cNvSpPr>
            <a:spLocks noGrp="1"/>
          </p:cNvSpPr>
          <p:nvPr>
            <p:ph type="sldNum" sz="quarter" idx="12"/>
          </p:nvPr>
        </p:nvSpPr>
        <p:spPr/>
        <p:txBody>
          <a:bodyPr/>
          <a:lstStyle/>
          <a:p>
            <a:fld id="{7FD774A5-A9F5-418D-BB11-F07CD9732908}" type="slidenum">
              <a:rPr lang="en-US" smtClean="0"/>
              <a:t>25</a:t>
            </a:fld>
            <a:endParaRPr lang="en-US"/>
          </a:p>
        </p:txBody>
      </p:sp>
      <p:sp>
        <p:nvSpPr>
          <p:cNvPr id="8" name="TextBox 7"/>
          <p:cNvSpPr txBox="1"/>
          <p:nvPr/>
        </p:nvSpPr>
        <p:spPr>
          <a:xfrm>
            <a:off x="1325025" y="1337555"/>
            <a:ext cx="4466294" cy="4462760"/>
          </a:xfrm>
          <a:prstGeom prst="rect">
            <a:avLst/>
          </a:prstGeom>
          <a:noFill/>
          <a:ln>
            <a:noFill/>
          </a:ln>
        </p:spPr>
        <p:txBody>
          <a:bodyPr wrap="square" rtlCol="0">
            <a:spAutoFit/>
          </a:bodyPr>
          <a:lstStyle/>
          <a:p>
            <a:r>
              <a:rPr lang="en-US" b="1" u="sng" dirty="0" smtClean="0"/>
              <a:t>Tab 2 Business Info:</a:t>
            </a:r>
          </a:p>
          <a:p>
            <a:r>
              <a:rPr lang="en-US" dirty="0" smtClean="0"/>
              <a:t>1) General Business Info:</a:t>
            </a:r>
          </a:p>
          <a:p>
            <a:pPr marL="742950" lvl="1" indent="-285750">
              <a:buFont typeface="Arial" panose="020B0604020202020204" pitchFamily="34" charset="0"/>
              <a:buChar char="•"/>
            </a:pPr>
            <a:r>
              <a:rPr lang="en-US" sz="1600" dirty="0" smtClean="0"/>
              <a:t>Complete all required fields</a:t>
            </a:r>
          </a:p>
          <a:p>
            <a:pPr marL="742950" lvl="1" indent="-285750">
              <a:buFont typeface="Arial" panose="020B0604020202020204" pitchFamily="34" charset="0"/>
              <a:buChar char="•"/>
            </a:pPr>
            <a:r>
              <a:rPr lang="en-US" sz="1600" dirty="0" smtClean="0"/>
              <a:t>NAICS codes available by clicking</a:t>
            </a:r>
          </a:p>
          <a:p>
            <a:pPr lvl="1"/>
            <a:r>
              <a:rPr lang="en-US" sz="1600" dirty="0" smtClean="0"/>
              <a:t>         </a:t>
            </a:r>
          </a:p>
          <a:p>
            <a:r>
              <a:rPr lang="en-US" dirty="0" smtClean="0"/>
              <a:t>2) Loan Info (</a:t>
            </a:r>
            <a:r>
              <a:rPr lang="en-US" dirty="0" smtClean="0">
                <a:solidFill>
                  <a:srgbClr val="FF0000"/>
                </a:solidFill>
              </a:rPr>
              <a:t>red box</a:t>
            </a:r>
            <a:r>
              <a:rPr lang="en-US" dirty="0" smtClean="0"/>
              <a:t>)</a:t>
            </a:r>
          </a:p>
          <a:p>
            <a:pPr marL="742950" lvl="1" indent="-285750">
              <a:buFont typeface="Arial" panose="020B0604020202020204" pitchFamily="34" charset="0"/>
              <a:buChar char="•"/>
            </a:pPr>
            <a:r>
              <a:rPr lang="en-US" sz="1600" dirty="0" smtClean="0"/>
              <a:t>Is this First Loan ? Y/N drop down</a:t>
            </a:r>
          </a:p>
          <a:p>
            <a:r>
              <a:rPr lang="en-US" dirty="0"/>
              <a:t> </a:t>
            </a:r>
            <a:r>
              <a:rPr lang="en-US" dirty="0" smtClean="0"/>
              <a:t>        	 </a:t>
            </a:r>
            <a:r>
              <a:rPr lang="en-US" sz="1400" dirty="0" smtClean="0"/>
              <a:t>This response provides the appropriate</a:t>
            </a:r>
          </a:p>
          <a:p>
            <a:r>
              <a:rPr lang="en-US" sz="1400" dirty="0"/>
              <a:t> </a:t>
            </a:r>
            <a:r>
              <a:rPr lang="en-US" sz="1400" dirty="0" smtClean="0"/>
              <a:t>         	  fields to the applicant</a:t>
            </a:r>
          </a:p>
          <a:p>
            <a:pPr marL="742950" lvl="1" indent="-285750">
              <a:buFont typeface="Arial" panose="020B0604020202020204" pitchFamily="34" charset="0"/>
              <a:buChar char="•"/>
            </a:pPr>
            <a:r>
              <a:rPr lang="en-US" sz="1600" dirty="0" smtClean="0"/>
              <a:t>Requires Relationship Manager Name</a:t>
            </a:r>
          </a:p>
          <a:p>
            <a:pPr lvl="1"/>
            <a:endParaRPr lang="en-US" sz="1600" dirty="0" smtClean="0"/>
          </a:p>
          <a:p>
            <a:r>
              <a:rPr lang="en-US" dirty="0" smtClean="0"/>
              <a:t>3) Payroll Info</a:t>
            </a:r>
            <a:endParaRPr lang="en-US" dirty="0"/>
          </a:p>
          <a:p>
            <a:pPr marL="742950" lvl="1" indent="-285750">
              <a:buFont typeface="Arial" panose="020B0604020202020204" pitchFamily="34" charset="0"/>
              <a:buChar char="•"/>
            </a:pPr>
            <a:r>
              <a:rPr lang="en-US" sz="1600" dirty="0" smtClean="0"/>
              <a:t>Average Monthly Payroll Definition</a:t>
            </a:r>
          </a:p>
          <a:p>
            <a:r>
              <a:rPr lang="en-US" sz="1600" dirty="0" smtClean="0"/>
              <a:t>     	(</a:t>
            </a:r>
            <a:r>
              <a:rPr lang="en-US" sz="1600" dirty="0" smtClean="0">
                <a:solidFill>
                  <a:srgbClr val="FF0000"/>
                </a:solidFill>
              </a:rPr>
              <a:t>red box</a:t>
            </a:r>
            <a:r>
              <a:rPr lang="en-US" sz="1600" dirty="0" smtClean="0"/>
              <a:t>) provides SBA definition</a:t>
            </a:r>
          </a:p>
          <a:p>
            <a:endParaRPr lang="en-US" sz="1600" dirty="0" smtClean="0"/>
          </a:p>
          <a:p>
            <a:r>
              <a:rPr lang="en-US" dirty="0" smtClean="0"/>
              <a:t>4) Purpose for loan (select all that apply)</a:t>
            </a:r>
          </a:p>
          <a:p>
            <a:endParaRPr lang="en-US" dirty="0" smtClean="0"/>
          </a:p>
        </p:txBody>
      </p:sp>
      <p:pic>
        <p:nvPicPr>
          <p:cNvPr id="4" name="Picture 3"/>
          <p:cNvPicPr>
            <a:picLocks noChangeAspect="1"/>
          </p:cNvPicPr>
          <p:nvPr/>
        </p:nvPicPr>
        <p:blipFill>
          <a:blip r:embed="rId2"/>
          <a:stretch>
            <a:fillRect/>
          </a:stretch>
        </p:blipFill>
        <p:spPr>
          <a:xfrm>
            <a:off x="5915634" y="0"/>
            <a:ext cx="5806860" cy="4487504"/>
          </a:xfrm>
          <a:prstGeom prst="rect">
            <a:avLst/>
          </a:prstGeom>
        </p:spPr>
      </p:pic>
      <p:pic>
        <p:nvPicPr>
          <p:cNvPr id="5" name="Picture 4"/>
          <p:cNvPicPr>
            <a:picLocks noChangeAspect="1"/>
          </p:cNvPicPr>
          <p:nvPr/>
        </p:nvPicPr>
        <p:blipFill>
          <a:blip r:embed="rId3"/>
          <a:stretch>
            <a:fillRect/>
          </a:stretch>
        </p:blipFill>
        <p:spPr>
          <a:xfrm>
            <a:off x="5915634" y="4476123"/>
            <a:ext cx="5806859" cy="2513642"/>
          </a:xfrm>
          <a:prstGeom prst="rect">
            <a:avLst/>
          </a:prstGeom>
        </p:spPr>
      </p:pic>
      <p:sp>
        <p:nvSpPr>
          <p:cNvPr id="7" name="Rectangle 6"/>
          <p:cNvSpPr/>
          <p:nvPr/>
        </p:nvSpPr>
        <p:spPr>
          <a:xfrm>
            <a:off x="7642988" y="3876902"/>
            <a:ext cx="887626" cy="3202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stretch>
            <a:fillRect/>
          </a:stretch>
        </p:blipFill>
        <p:spPr>
          <a:xfrm>
            <a:off x="5004861" y="2131119"/>
            <a:ext cx="237765" cy="225572"/>
          </a:xfrm>
          <a:prstGeom prst="rect">
            <a:avLst/>
          </a:prstGeom>
        </p:spPr>
      </p:pic>
      <p:sp>
        <p:nvSpPr>
          <p:cNvPr id="10" name="Rectangle 9"/>
          <p:cNvSpPr/>
          <p:nvPr/>
        </p:nvSpPr>
        <p:spPr>
          <a:xfrm>
            <a:off x="6300511" y="3150255"/>
            <a:ext cx="4912791" cy="4660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43928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731" y="-63642"/>
            <a:ext cx="4046958" cy="1463853"/>
          </a:xfrm>
        </p:spPr>
        <p:txBody>
          <a:bodyPr>
            <a:normAutofit/>
          </a:bodyPr>
          <a:lstStyle/>
          <a:p>
            <a:pPr algn="l"/>
            <a:r>
              <a:rPr lang="en-US" sz="3600" dirty="0" smtClean="0"/>
              <a:t>First Bank Portal </a:t>
            </a:r>
            <a:br>
              <a:rPr lang="en-US" sz="3600" dirty="0" smtClean="0"/>
            </a:br>
            <a:r>
              <a:rPr lang="en-US" sz="3600" dirty="0" smtClean="0"/>
              <a:t>Overview</a:t>
            </a:r>
            <a:endParaRPr lang="en-US" sz="3600" dirty="0"/>
          </a:p>
        </p:txBody>
      </p:sp>
      <p:sp>
        <p:nvSpPr>
          <p:cNvPr id="6" name="Slide Number Placeholder 5"/>
          <p:cNvSpPr>
            <a:spLocks noGrp="1"/>
          </p:cNvSpPr>
          <p:nvPr>
            <p:ph type="sldNum" sz="quarter" idx="12"/>
          </p:nvPr>
        </p:nvSpPr>
        <p:spPr/>
        <p:txBody>
          <a:bodyPr/>
          <a:lstStyle/>
          <a:p>
            <a:fld id="{7FD774A5-A9F5-418D-BB11-F07CD9732908}" type="slidenum">
              <a:rPr lang="en-US" smtClean="0"/>
              <a:t>26</a:t>
            </a:fld>
            <a:endParaRPr lang="en-US"/>
          </a:p>
        </p:txBody>
      </p:sp>
      <p:sp>
        <p:nvSpPr>
          <p:cNvPr id="8" name="TextBox 7"/>
          <p:cNvSpPr txBox="1"/>
          <p:nvPr/>
        </p:nvSpPr>
        <p:spPr>
          <a:xfrm>
            <a:off x="1408659" y="1814633"/>
            <a:ext cx="3961446" cy="2585323"/>
          </a:xfrm>
          <a:prstGeom prst="rect">
            <a:avLst/>
          </a:prstGeom>
          <a:noFill/>
          <a:ln>
            <a:noFill/>
          </a:ln>
        </p:spPr>
        <p:txBody>
          <a:bodyPr wrap="square" rtlCol="0">
            <a:spAutoFit/>
          </a:bodyPr>
          <a:lstStyle/>
          <a:p>
            <a:r>
              <a:rPr lang="en-US" b="1" u="sng" dirty="0" smtClean="0"/>
              <a:t>Tab 3 Ownership Info :</a:t>
            </a:r>
          </a:p>
          <a:p>
            <a:r>
              <a:rPr lang="en-US" dirty="0" smtClean="0"/>
              <a:t>Overview:</a:t>
            </a:r>
          </a:p>
          <a:p>
            <a:pPr marL="285750" indent="-285750">
              <a:buFont typeface="Arial" panose="020B0604020202020204" pitchFamily="34" charset="0"/>
              <a:buChar char="•"/>
            </a:pPr>
            <a:r>
              <a:rPr lang="en-US" dirty="0" smtClean="0"/>
              <a:t>Requires information of all owners greater than 20%  </a:t>
            </a:r>
          </a:p>
          <a:p>
            <a:pPr marL="285750" indent="-285750">
              <a:buFont typeface="Arial" panose="020B0604020202020204" pitchFamily="34" charset="0"/>
              <a:buChar char="•"/>
            </a:pPr>
            <a:r>
              <a:rPr lang="en-US" dirty="0" smtClean="0"/>
              <a:t>Must document ownership of at </a:t>
            </a:r>
            <a:r>
              <a:rPr lang="en-US" smtClean="0"/>
              <a:t>least 5o%</a:t>
            </a:r>
            <a:endParaRPr lang="en-US" dirty="0" smtClean="0"/>
          </a:p>
          <a:p>
            <a:pPr marL="285750" indent="-285750">
              <a:buFont typeface="Arial" panose="020B0604020202020204" pitchFamily="34" charset="0"/>
              <a:buChar char="•"/>
            </a:pPr>
            <a:r>
              <a:rPr lang="en-US" dirty="0" smtClean="0"/>
              <a:t>Ownership Type: Person or Business</a:t>
            </a:r>
          </a:p>
          <a:p>
            <a:pPr marL="285750" indent="-285750">
              <a:buFont typeface="Arial" panose="020B0604020202020204" pitchFamily="34" charset="0"/>
              <a:buChar char="•"/>
            </a:pPr>
            <a:r>
              <a:rPr lang="en-US" dirty="0" smtClean="0"/>
              <a:t>Applicant Owner button (</a:t>
            </a:r>
            <a:r>
              <a:rPr lang="en-US" dirty="0" smtClean="0">
                <a:solidFill>
                  <a:srgbClr val="FF0000"/>
                </a:solidFill>
              </a:rPr>
              <a:t>red box</a:t>
            </a:r>
            <a:r>
              <a:rPr lang="en-US" dirty="0" smtClean="0"/>
              <a:t>) provides SBA definition of owner</a:t>
            </a:r>
          </a:p>
        </p:txBody>
      </p:sp>
      <p:pic>
        <p:nvPicPr>
          <p:cNvPr id="3" name="Picture 2"/>
          <p:cNvPicPr>
            <a:picLocks noChangeAspect="1"/>
          </p:cNvPicPr>
          <p:nvPr/>
        </p:nvPicPr>
        <p:blipFill>
          <a:blip r:embed="rId2"/>
          <a:stretch>
            <a:fillRect/>
          </a:stretch>
        </p:blipFill>
        <p:spPr>
          <a:xfrm>
            <a:off x="5475084" y="1400211"/>
            <a:ext cx="6276129" cy="4057578"/>
          </a:xfrm>
          <a:prstGeom prst="rect">
            <a:avLst/>
          </a:prstGeom>
          <a:ln>
            <a:noFill/>
          </a:ln>
        </p:spPr>
      </p:pic>
      <p:sp>
        <p:nvSpPr>
          <p:cNvPr id="9" name="Rectangle 8"/>
          <p:cNvSpPr/>
          <p:nvPr/>
        </p:nvSpPr>
        <p:spPr>
          <a:xfrm>
            <a:off x="6096000" y="3514531"/>
            <a:ext cx="1150776" cy="1866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189305" y="2649894"/>
            <a:ext cx="1188098" cy="2808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15701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3832" y="-126298"/>
            <a:ext cx="5505796" cy="1463853"/>
          </a:xfrm>
        </p:spPr>
        <p:txBody>
          <a:bodyPr>
            <a:normAutofit/>
          </a:bodyPr>
          <a:lstStyle/>
          <a:p>
            <a:pPr algn="l"/>
            <a:r>
              <a:rPr lang="en-US" sz="3600" dirty="0" smtClean="0"/>
              <a:t>First Bank Portal </a:t>
            </a:r>
            <a:br>
              <a:rPr lang="en-US" sz="3600" dirty="0" smtClean="0"/>
            </a:br>
            <a:r>
              <a:rPr lang="en-US" sz="3600" dirty="0" smtClean="0"/>
              <a:t>Overview</a:t>
            </a:r>
            <a:endParaRPr lang="en-US" sz="3600" dirty="0"/>
          </a:p>
        </p:txBody>
      </p:sp>
      <p:sp>
        <p:nvSpPr>
          <p:cNvPr id="6" name="Slide Number Placeholder 5"/>
          <p:cNvSpPr>
            <a:spLocks noGrp="1"/>
          </p:cNvSpPr>
          <p:nvPr>
            <p:ph type="sldNum" sz="quarter" idx="12"/>
          </p:nvPr>
        </p:nvSpPr>
        <p:spPr/>
        <p:txBody>
          <a:bodyPr/>
          <a:lstStyle/>
          <a:p>
            <a:fld id="{7FD774A5-A9F5-418D-BB11-F07CD9732908}" type="slidenum">
              <a:rPr lang="en-US" smtClean="0"/>
              <a:t>27</a:t>
            </a:fld>
            <a:endParaRPr lang="en-US"/>
          </a:p>
        </p:txBody>
      </p:sp>
      <p:sp>
        <p:nvSpPr>
          <p:cNvPr id="8" name="TextBox 7"/>
          <p:cNvSpPr txBox="1"/>
          <p:nvPr/>
        </p:nvSpPr>
        <p:spPr>
          <a:xfrm>
            <a:off x="1460317" y="1535889"/>
            <a:ext cx="3961446" cy="2031325"/>
          </a:xfrm>
          <a:prstGeom prst="rect">
            <a:avLst/>
          </a:prstGeom>
          <a:noFill/>
          <a:ln>
            <a:noFill/>
          </a:ln>
        </p:spPr>
        <p:txBody>
          <a:bodyPr wrap="square" rtlCol="0">
            <a:spAutoFit/>
          </a:bodyPr>
          <a:lstStyle/>
          <a:p>
            <a:r>
              <a:rPr lang="en-US" b="1" u="sng" dirty="0" smtClean="0"/>
              <a:t>Tab 3 Ownership Questionnaire :</a:t>
            </a:r>
          </a:p>
          <a:p>
            <a:endParaRPr lang="en-US" dirty="0" smtClean="0"/>
          </a:p>
          <a:p>
            <a:pPr marL="285750" indent="-285750">
              <a:buFont typeface="Arial" panose="020B0604020202020204" pitchFamily="34" charset="0"/>
              <a:buChar char="•"/>
            </a:pPr>
            <a:r>
              <a:rPr lang="en-US" dirty="0" smtClean="0"/>
              <a:t>After completing ownership information, applicants will complete questionnaire</a:t>
            </a:r>
          </a:p>
          <a:p>
            <a:pPr marL="285750" indent="-285750">
              <a:buFont typeface="Arial" panose="020B0604020202020204" pitchFamily="34" charset="0"/>
              <a:buChar char="•"/>
            </a:pPr>
            <a:r>
              <a:rPr lang="en-US" dirty="0" smtClean="0"/>
              <a:t>Applicants select  Yes or No for each question</a:t>
            </a:r>
          </a:p>
        </p:txBody>
      </p:sp>
      <p:pic>
        <p:nvPicPr>
          <p:cNvPr id="4" name="Picture 3"/>
          <p:cNvPicPr>
            <a:picLocks noChangeAspect="1"/>
          </p:cNvPicPr>
          <p:nvPr/>
        </p:nvPicPr>
        <p:blipFill>
          <a:blip r:embed="rId2"/>
          <a:stretch>
            <a:fillRect/>
          </a:stretch>
        </p:blipFill>
        <p:spPr>
          <a:xfrm>
            <a:off x="5618574" y="272387"/>
            <a:ext cx="6529735" cy="6389669"/>
          </a:xfrm>
          <a:prstGeom prst="rect">
            <a:avLst/>
          </a:prstGeom>
        </p:spPr>
      </p:pic>
    </p:spTree>
    <p:extLst>
      <p:ext uri="{BB962C8B-B14F-4D97-AF65-F5344CB8AC3E}">
        <p14:creationId xmlns:p14="http://schemas.microsoft.com/office/powerpoint/2010/main" val="15039180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2322" y="-126298"/>
            <a:ext cx="5417305" cy="1463853"/>
          </a:xfrm>
        </p:spPr>
        <p:txBody>
          <a:bodyPr>
            <a:normAutofit/>
          </a:bodyPr>
          <a:lstStyle/>
          <a:p>
            <a:pPr algn="l"/>
            <a:r>
              <a:rPr lang="en-US" sz="3600" dirty="0" smtClean="0"/>
              <a:t>First Bank Portal </a:t>
            </a:r>
            <a:br>
              <a:rPr lang="en-US" sz="3600" dirty="0" smtClean="0"/>
            </a:br>
            <a:r>
              <a:rPr lang="en-US" sz="3600" dirty="0" smtClean="0"/>
              <a:t>Overview</a:t>
            </a:r>
            <a:endParaRPr lang="en-US" sz="3600" dirty="0"/>
          </a:p>
        </p:txBody>
      </p:sp>
      <p:sp>
        <p:nvSpPr>
          <p:cNvPr id="6" name="Slide Number Placeholder 5"/>
          <p:cNvSpPr>
            <a:spLocks noGrp="1"/>
          </p:cNvSpPr>
          <p:nvPr>
            <p:ph type="sldNum" sz="quarter" idx="12"/>
          </p:nvPr>
        </p:nvSpPr>
        <p:spPr/>
        <p:txBody>
          <a:bodyPr/>
          <a:lstStyle/>
          <a:p>
            <a:fld id="{7FD774A5-A9F5-418D-BB11-F07CD9732908}" type="slidenum">
              <a:rPr lang="en-US" smtClean="0"/>
              <a:t>28</a:t>
            </a:fld>
            <a:endParaRPr lang="en-US"/>
          </a:p>
        </p:txBody>
      </p:sp>
      <p:sp>
        <p:nvSpPr>
          <p:cNvPr id="8" name="TextBox 7"/>
          <p:cNvSpPr txBox="1"/>
          <p:nvPr/>
        </p:nvSpPr>
        <p:spPr>
          <a:xfrm>
            <a:off x="1363223" y="1337555"/>
            <a:ext cx="3709502" cy="4247317"/>
          </a:xfrm>
          <a:prstGeom prst="rect">
            <a:avLst/>
          </a:prstGeom>
          <a:noFill/>
          <a:ln>
            <a:noFill/>
          </a:ln>
        </p:spPr>
        <p:txBody>
          <a:bodyPr wrap="square" rtlCol="0">
            <a:spAutoFit/>
          </a:bodyPr>
          <a:lstStyle/>
          <a:p>
            <a:r>
              <a:rPr lang="en-US" b="1" u="sng" dirty="0" smtClean="0"/>
              <a:t>Tab 4 Attachments:</a:t>
            </a:r>
          </a:p>
          <a:p>
            <a:endParaRPr lang="en-US" dirty="0" smtClean="0"/>
          </a:p>
          <a:p>
            <a:pPr marL="285750" indent="-285750">
              <a:buFont typeface="Arial" panose="020B0604020202020204" pitchFamily="34" charset="0"/>
              <a:buChar char="•"/>
            </a:pPr>
            <a:r>
              <a:rPr lang="en-US" dirty="0" smtClean="0"/>
              <a:t>Applicants will load attachments </a:t>
            </a:r>
          </a:p>
          <a:p>
            <a:r>
              <a:rPr lang="en-US" dirty="0" smtClean="0"/>
              <a:t>      In the proper fields</a:t>
            </a:r>
          </a:p>
          <a:p>
            <a:pPr marL="285750" indent="-285750">
              <a:buFont typeface="Arial" panose="020B0604020202020204" pitchFamily="34" charset="0"/>
              <a:buChar char="•"/>
            </a:pPr>
            <a:r>
              <a:rPr lang="en-US" dirty="0" smtClean="0"/>
              <a:t>First Bank will validate the</a:t>
            </a:r>
          </a:p>
          <a:p>
            <a:r>
              <a:rPr lang="en-US" dirty="0" smtClean="0"/>
              <a:t>      attachments and contact </a:t>
            </a:r>
          </a:p>
          <a:p>
            <a:r>
              <a:rPr lang="en-US" dirty="0" smtClean="0"/>
              <a:t>      Applicant for additional</a:t>
            </a:r>
          </a:p>
          <a:p>
            <a:r>
              <a:rPr lang="en-US" dirty="0"/>
              <a:t> </a:t>
            </a:r>
            <a:r>
              <a:rPr lang="en-US" dirty="0" smtClean="0"/>
              <a:t>     information </a:t>
            </a:r>
          </a:p>
          <a:p>
            <a:pPr marL="285750" indent="-285750">
              <a:buFont typeface="Arial" panose="020B0604020202020204" pitchFamily="34" charset="0"/>
              <a:buChar char="•"/>
            </a:pPr>
            <a:r>
              <a:rPr lang="en-US" dirty="0" smtClean="0"/>
              <a:t>Requests for additional documentation or clarification of application between First Bank and Applicant will occur through the Portal</a:t>
            </a:r>
          </a:p>
          <a:p>
            <a:endParaRPr lang="en-US" dirty="0"/>
          </a:p>
          <a:p>
            <a:endParaRPr lang="en-US" dirty="0" smtClean="0"/>
          </a:p>
        </p:txBody>
      </p:sp>
      <p:pic>
        <p:nvPicPr>
          <p:cNvPr id="4" name="Picture 3"/>
          <p:cNvPicPr>
            <a:picLocks noChangeAspect="1"/>
          </p:cNvPicPr>
          <p:nvPr/>
        </p:nvPicPr>
        <p:blipFill>
          <a:blip r:embed="rId2"/>
          <a:stretch>
            <a:fillRect/>
          </a:stretch>
        </p:blipFill>
        <p:spPr>
          <a:xfrm>
            <a:off x="5235943" y="205938"/>
            <a:ext cx="6103862" cy="6026317"/>
          </a:xfrm>
          <a:prstGeom prst="rect">
            <a:avLst/>
          </a:prstGeom>
        </p:spPr>
      </p:pic>
    </p:spTree>
    <p:extLst>
      <p:ext uri="{BB962C8B-B14F-4D97-AF65-F5344CB8AC3E}">
        <p14:creationId xmlns:p14="http://schemas.microsoft.com/office/powerpoint/2010/main" val="33282250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5342" y="-126298"/>
            <a:ext cx="5594286" cy="1463853"/>
          </a:xfrm>
        </p:spPr>
        <p:txBody>
          <a:bodyPr>
            <a:normAutofit/>
          </a:bodyPr>
          <a:lstStyle/>
          <a:p>
            <a:pPr algn="l"/>
            <a:r>
              <a:rPr lang="en-US" sz="3600" dirty="0" smtClean="0"/>
              <a:t>First Bank Portal </a:t>
            </a:r>
            <a:br>
              <a:rPr lang="en-US" sz="3600" dirty="0" smtClean="0"/>
            </a:br>
            <a:r>
              <a:rPr lang="en-US" sz="3600" dirty="0" smtClean="0"/>
              <a:t>Overview</a:t>
            </a:r>
            <a:endParaRPr lang="en-US" sz="3600" dirty="0"/>
          </a:p>
        </p:txBody>
      </p:sp>
      <p:sp>
        <p:nvSpPr>
          <p:cNvPr id="6" name="Slide Number Placeholder 5"/>
          <p:cNvSpPr>
            <a:spLocks noGrp="1"/>
          </p:cNvSpPr>
          <p:nvPr>
            <p:ph type="sldNum" sz="quarter" idx="12"/>
          </p:nvPr>
        </p:nvSpPr>
        <p:spPr/>
        <p:txBody>
          <a:bodyPr/>
          <a:lstStyle/>
          <a:p>
            <a:fld id="{7FD774A5-A9F5-418D-BB11-F07CD9732908}" type="slidenum">
              <a:rPr lang="en-US" smtClean="0"/>
              <a:t>29</a:t>
            </a:fld>
            <a:endParaRPr lang="en-US"/>
          </a:p>
        </p:txBody>
      </p:sp>
      <p:sp>
        <p:nvSpPr>
          <p:cNvPr id="8" name="TextBox 7"/>
          <p:cNvSpPr txBox="1"/>
          <p:nvPr/>
        </p:nvSpPr>
        <p:spPr>
          <a:xfrm>
            <a:off x="1363223" y="1337555"/>
            <a:ext cx="3709502" cy="3139321"/>
          </a:xfrm>
          <a:prstGeom prst="rect">
            <a:avLst/>
          </a:prstGeom>
          <a:noFill/>
          <a:ln>
            <a:noFill/>
          </a:ln>
        </p:spPr>
        <p:txBody>
          <a:bodyPr wrap="square" rtlCol="0">
            <a:spAutoFit/>
          </a:bodyPr>
          <a:lstStyle/>
          <a:p>
            <a:r>
              <a:rPr lang="en-US" b="1" u="sng" dirty="0" smtClean="0"/>
              <a:t>Tab 5 Demographic Info:</a:t>
            </a:r>
          </a:p>
          <a:p>
            <a:endParaRPr lang="en-US" dirty="0" smtClean="0"/>
          </a:p>
          <a:p>
            <a:pPr marL="285750" indent="-285750">
              <a:buFont typeface="Arial" panose="020B0604020202020204" pitchFamily="34" charset="0"/>
              <a:buChar char="•"/>
            </a:pPr>
            <a:r>
              <a:rPr lang="en-US" dirty="0" smtClean="0"/>
              <a:t>Borrowers may complete the</a:t>
            </a:r>
          </a:p>
          <a:p>
            <a:r>
              <a:rPr lang="en-US" dirty="0" smtClean="0"/>
              <a:t>      optional demographic</a:t>
            </a:r>
          </a:p>
          <a:p>
            <a:r>
              <a:rPr lang="en-US" dirty="0"/>
              <a:t> </a:t>
            </a:r>
            <a:r>
              <a:rPr lang="en-US" dirty="0" smtClean="0"/>
              <a:t>     information</a:t>
            </a:r>
          </a:p>
          <a:p>
            <a:pPr marL="285750" indent="-285750">
              <a:buFont typeface="Arial" panose="020B0604020202020204" pitchFamily="34" charset="0"/>
              <a:buChar char="•"/>
            </a:pPr>
            <a:r>
              <a:rPr lang="en-US" dirty="0" smtClean="0"/>
              <a:t>Additional SBA Information regarding Demographic Information collection available in the click for instructions box  </a:t>
            </a:r>
          </a:p>
          <a:p>
            <a:endParaRPr lang="en-US" dirty="0"/>
          </a:p>
          <a:p>
            <a:endParaRPr lang="en-US" dirty="0" smtClean="0"/>
          </a:p>
        </p:txBody>
      </p:sp>
      <p:pic>
        <p:nvPicPr>
          <p:cNvPr id="3" name="Picture 2"/>
          <p:cNvPicPr>
            <a:picLocks noChangeAspect="1"/>
          </p:cNvPicPr>
          <p:nvPr/>
        </p:nvPicPr>
        <p:blipFill>
          <a:blip r:embed="rId2"/>
          <a:stretch>
            <a:fillRect/>
          </a:stretch>
        </p:blipFill>
        <p:spPr>
          <a:xfrm>
            <a:off x="4962040" y="525140"/>
            <a:ext cx="7229960" cy="4764151"/>
          </a:xfrm>
          <a:prstGeom prst="rect">
            <a:avLst/>
          </a:prstGeom>
        </p:spPr>
      </p:pic>
      <p:sp>
        <p:nvSpPr>
          <p:cNvPr id="5" name="Rectangle 4"/>
          <p:cNvSpPr/>
          <p:nvPr/>
        </p:nvSpPr>
        <p:spPr>
          <a:xfrm>
            <a:off x="5297621" y="2047076"/>
            <a:ext cx="1191669" cy="3362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1269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6269" y="-41175"/>
            <a:ext cx="10018713" cy="1305954"/>
          </a:xfrm>
        </p:spPr>
        <p:txBody>
          <a:bodyPr/>
          <a:lstStyle/>
          <a:p>
            <a:r>
              <a:rPr lang="en-US" dirty="0" smtClean="0"/>
              <a:t>AGENDA</a:t>
            </a:r>
            <a:endParaRPr lang="en-US" dirty="0"/>
          </a:p>
        </p:txBody>
      </p:sp>
      <p:sp>
        <p:nvSpPr>
          <p:cNvPr id="3" name="Content Placeholder 2"/>
          <p:cNvSpPr>
            <a:spLocks noGrp="1"/>
          </p:cNvSpPr>
          <p:nvPr>
            <p:ph idx="1"/>
          </p:nvPr>
        </p:nvSpPr>
        <p:spPr>
          <a:xfrm>
            <a:off x="1499972" y="1121804"/>
            <a:ext cx="10799080" cy="4523177"/>
          </a:xfrm>
        </p:spPr>
        <p:txBody>
          <a:bodyPr>
            <a:normAutofit/>
          </a:bodyPr>
          <a:lstStyle/>
          <a:p>
            <a:pPr marL="0" indent="0">
              <a:buNone/>
            </a:pPr>
            <a:endParaRPr lang="en-US" sz="3200" dirty="0" smtClean="0"/>
          </a:p>
          <a:p>
            <a:r>
              <a:rPr lang="en-US" sz="3200" dirty="0" smtClean="0"/>
              <a:t>Economic Aid Act Updates</a:t>
            </a:r>
          </a:p>
          <a:p>
            <a:r>
              <a:rPr lang="en-US" sz="3200" dirty="0" smtClean="0"/>
              <a:t>Second Draw Loans- First Bank Process</a:t>
            </a:r>
            <a:endParaRPr lang="en-US" sz="3200" dirty="0"/>
          </a:p>
          <a:p>
            <a:pPr marL="0" indent="0">
              <a:buNone/>
            </a:pPr>
            <a:endParaRPr lang="en-US" sz="3200" dirty="0" smtClean="0"/>
          </a:p>
          <a:p>
            <a:pPr marL="0" indent="0">
              <a:buNone/>
            </a:pPr>
            <a:r>
              <a:rPr lang="en-US" sz="3200" dirty="0"/>
              <a:t>	</a:t>
            </a:r>
            <a:endParaRPr lang="en-US" sz="3200" dirty="0" smtClean="0"/>
          </a:p>
          <a:p>
            <a:pPr marL="0" indent="0">
              <a:buNone/>
            </a:pPr>
            <a:endParaRPr lang="en-US" sz="3200" dirty="0" smtClean="0"/>
          </a:p>
        </p:txBody>
      </p:sp>
      <p:sp>
        <p:nvSpPr>
          <p:cNvPr id="5" name="Slide Number Placeholder 4"/>
          <p:cNvSpPr>
            <a:spLocks noGrp="1"/>
          </p:cNvSpPr>
          <p:nvPr>
            <p:ph type="sldNum" sz="quarter" idx="12"/>
          </p:nvPr>
        </p:nvSpPr>
        <p:spPr/>
        <p:txBody>
          <a:bodyPr/>
          <a:lstStyle/>
          <a:p>
            <a:fld id="{7FD774A5-A9F5-418D-BB11-F07CD9732908}" type="slidenum">
              <a:rPr lang="en-US" smtClean="0"/>
              <a:t>3</a:t>
            </a:fld>
            <a:endParaRPr lang="en-US"/>
          </a:p>
        </p:txBody>
      </p:sp>
    </p:spTree>
    <p:extLst>
      <p:ext uri="{BB962C8B-B14F-4D97-AF65-F5344CB8AC3E}">
        <p14:creationId xmlns:p14="http://schemas.microsoft.com/office/powerpoint/2010/main" val="34279244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738" y="0"/>
            <a:ext cx="5505796" cy="1463853"/>
          </a:xfrm>
        </p:spPr>
        <p:txBody>
          <a:bodyPr>
            <a:normAutofit/>
          </a:bodyPr>
          <a:lstStyle/>
          <a:p>
            <a:pPr algn="l"/>
            <a:r>
              <a:rPr lang="en-US" sz="3600" dirty="0" smtClean="0"/>
              <a:t>First Bank Portal </a:t>
            </a:r>
            <a:br>
              <a:rPr lang="en-US" sz="3600" dirty="0" smtClean="0"/>
            </a:br>
            <a:r>
              <a:rPr lang="en-US" sz="3600" dirty="0" smtClean="0"/>
              <a:t>Overview</a:t>
            </a:r>
            <a:endParaRPr lang="en-US" sz="3600" dirty="0"/>
          </a:p>
        </p:txBody>
      </p:sp>
      <p:sp>
        <p:nvSpPr>
          <p:cNvPr id="6" name="Slide Number Placeholder 5"/>
          <p:cNvSpPr>
            <a:spLocks noGrp="1"/>
          </p:cNvSpPr>
          <p:nvPr>
            <p:ph type="sldNum" sz="quarter" idx="12"/>
          </p:nvPr>
        </p:nvSpPr>
        <p:spPr/>
        <p:txBody>
          <a:bodyPr/>
          <a:lstStyle/>
          <a:p>
            <a:fld id="{7FD774A5-A9F5-418D-BB11-F07CD9732908}" type="slidenum">
              <a:rPr lang="en-US" smtClean="0"/>
              <a:t>30</a:t>
            </a:fld>
            <a:endParaRPr lang="en-US"/>
          </a:p>
        </p:txBody>
      </p:sp>
      <p:sp>
        <p:nvSpPr>
          <p:cNvPr id="8" name="TextBox 7"/>
          <p:cNvSpPr txBox="1"/>
          <p:nvPr/>
        </p:nvSpPr>
        <p:spPr>
          <a:xfrm>
            <a:off x="1363223" y="1337555"/>
            <a:ext cx="3709502" cy="2862322"/>
          </a:xfrm>
          <a:prstGeom prst="rect">
            <a:avLst/>
          </a:prstGeom>
          <a:noFill/>
          <a:ln>
            <a:noFill/>
          </a:ln>
        </p:spPr>
        <p:txBody>
          <a:bodyPr wrap="square" rtlCol="0">
            <a:spAutoFit/>
          </a:bodyPr>
          <a:lstStyle/>
          <a:p>
            <a:r>
              <a:rPr lang="en-US" b="1" u="sng" dirty="0" smtClean="0"/>
              <a:t>Tab 6:  Review</a:t>
            </a:r>
          </a:p>
          <a:p>
            <a:endParaRPr lang="en-US" dirty="0" smtClean="0"/>
          </a:p>
          <a:p>
            <a:pPr marL="285750" indent="-285750">
              <a:buFont typeface="Arial" panose="020B0604020202020204" pitchFamily="34" charset="0"/>
              <a:buChar char="•"/>
            </a:pPr>
            <a:r>
              <a:rPr lang="en-US" dirty="0" smtClean="0"/>
              <a:t>Applicants  will review final application before submitting application.</a:t>
            </a:r>
          </a:p>
          <a:p>
            <a:endParaRPr lang="en-US" dirty="0"/>
          </a:p>
          <a:p>
            <a:pPr marL="285750" indent="-285750">
              <a:buFont typeface="Arial" panose="020B0604020202020204" pitchFamily="34" charset="0"/>
              <a:buChar char="•"/>
            </a:pPr>
            <a:r>
              <a:rPr lang="en-US" dirty="0" smtClean="0"/>
              <a:t>click Submit Application Button</a:t>
            </a:r>
          </a:p>
          <a:p>
            <a:endParaRPr lang="en-US" dirty="0" smtClean="0"/>
          </a:p>
          <a:p>
            <a:endParaRPr lang="en-US" dirty="0"/>
          </a:p>
          <a:p>
            <a:endParaRPr lang="en-US" dirty="0" smtClean="0"/>
          </a:p>
        </p:txBody>
      </p:sp>
      <p:pic>
        <p:nvPicPr>
          <p:cNvPr id="3" name="Picture 2"/>
          <p:cNvPicPr>
            <a:picLocks noChangeAspect="1"/>
          </p:cNvPicPr>
          <p:nvPr/>
        </p:nvPicPr>
        <p:blipFill>
          <a:blip r:embed="rId2"/>
          <a:stretch>
            <a:fillRect/>
          </a:stretch>
        </p:blipFill>
        <p:spPr>
          <a:xfrm>
            <a:off x="5299151" y="142772"/>
            <a:ext cx="4911428" cy="4610422"/>
          </a:xfrm>
          <a:prstGeom prst="rect">
            <a:avLst/>
          </a:prstGeom>
        </p:spPr>
      </p:pic>
      <p:pic>
        <p:nvPicPr>
          <p:cNvPr id="5" name="Picture 4"/>
          <p:cNvPicPr>
            <a:picLocks noChangeAspect="1"/>
          </p:cNvPicPr>
          <p:nvPr/>
        </p:nvPicPr>
        <p:blipFill>
          <a:blip r:embed="rId3"/>
          <a:stretch>
            <a:fillRect/>
          </a:stretch>
        </p:blipFill>
        <p:spPr>
          <a:xfrm>
            <a:off x="6044550" y="2049077"/>
            <a:ext cx="4907306" cy="4546402"/>
          </a:xfrm>
          <a:prstGeom prst="rect">
            <a:avLst/>
          </a:prstGeom>
        </p:spPr>
      </p:pic>
      <p:sp>
        <p:nvSpPr>
          <p:cNvPr id="7" name="Rectangle 6"/>
          <p:cNvSpPr/>
          <p:nvPr/>
        </p:nvSpPr>
        <p:spPr>
          <a:xfrm>
            <a:off x="8715274" y="6135329"/>
            <a:ext cx="700096" cy="1756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46912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738" y="58994"/>
            <a:ext cx="5558890" cy="1278561"/>
          </a:xfrm>
        </p:spPr>
        <p:txBody>
          <a:bodyPr>
            <a:normAutofit fontScale="90000"/>
          </a:bodyPr>
          <a:lstStyle/>
          <a:p>
            <a:pPr algn="l"/>
            <a:r>
              <a:rPr lang="en-US" dirty="0" smtClean="0"/>
              <a:t>First Bank Portal to</a:t>
            </a:r>
            <a:br>
              <a:rPr lang="en-US" dirty="0" smtClean="0"/>
            </a:br>
            <a:r>
              <a:rPr lang="en-US" dirty="0" smtClean="0"/>
              <a:t>SBA Application</a:t>
            </a:r>
            <a:endParaRPr lang="en-US" dirty="0"/>
          </a:p>
        </p:txBody>
      </p:sp>
      <p:sp>
        <p:nvSpPr>
          <p:cNvPr id="6" name="Slide Number Placeholder 5"/>
          <p:cNvSpPr>
            <a:spLocks noGrp="1"/>
          </p:cNvSpPr>
          <p:nvPr>
            <p:ph type="sldNum" sz="quarter" idx="12"/>
          </p:nvPr>
        </p:nvSpPr>
        <p:spPr/>
        <p:txBody>
          <a:bodyPr/>
          <a:lstStyle/>
          <a:p>
            <a:fld id="{7FD774A5-A9F5-418D-BB11-F07CD9732908}" type="slidenum">
              <a:rPr lang="en-US" smtClean="0"/>
              <a:t>31</a:t>
            </a:fld>
            <a:endParaRPr lang="en-US"/>
          </a:p>
        </p:txBody>
      </p:sp>
      <p:sp>
        <p:nvSpPr>
          <p:cNvPr id="8" name="TextBox 7"/>
          <p:cNvSpPr txBox="1"/>
          <p:nvPr/>
        </p:nvSpPr>
        <p:spPr>
          <a:xfrm>
            <a:off x="1363223" y="1337555"/>
            <a:ext cx="3709502" cy="3970318"/>
          </a:xfrm>
          <a:prstGeom prst="rect">
            <a:avLst/>
          </a:prstGeom>
          <a:noFill/>
          <a:ln>
            <a:noFill/>
          </a:ln>
        </p:spPr>
        <p:txBody>
          <a:bodyPr wrap="square" rtlCol="0">
            <a:spAutoFit/>
          </a:bodyPr>
          <a:lstStyle/>
          <a:p>
            <a:r>
              <a:rPr lang="en-US" b="1" u="sng" dirty="0" smtClean="0"/>
              <a:t>Next Step:</a:t>
            </a:r>
            <a:endParaRPr lang="en-US" b="1" u="sng" dirty="0"/>
          </a:p>
          <a:p>
            <a:pPr marL="285750" indent="-285750">
              <a:buFont typeface="Arial" panose="020B0604020202020204" pitchFamily="34" charset="0"/>
              <a:buChar char="•"/>
            </a:pPr>
            <a:r>
              <a:rPr lang="en-US" dirty="0" smtClean="0"/>
              <a:t>Applicants will receive a DocuSign envelope to complete the application submission process</a:t>
            </a:r>
          </a:p>
          <a:p>
            <a:pPr marL="285750" indent="-285750">
              <a:buFont typeface="Arial" panose="020B0604020202020204" pitchFamily="34" charset="0"/>
              <a:buChar char="•"/>
            </a:pPr>
            <a:r>
              <a:rPr lang="en-US" dirty="0" smtClean="0"/>
              <a:t>All information entered through the Portal will be loaded into the SBA Borrower Application (Form 2483) for eSignature.</a:t>
            </a:r>
          </a:p>
          <a:p>
            <a:pPr marL="285750" indent="-285750">
              <a:buFont typeface="Arial" panose="020B0604020202020204" pitchFamily="34" charset="0"/>
              <a:buChar char="•"/>
            </a:pPr>
            <a:r>
              <a:rPr lang="en-US" dirty="0" smtClean="0"/>
              <a:t>Applicant must complete the eSignature process in DocuSign in order to complete the application process with First Bank.</a:t>
            </a:r>
          </a:p>
          <a:p>
            <a:endParaRPr lang="en-US" dirty="0"/>
          </a:p>
          <a:p>
            <a:endParaRPr lang="en-US" dirty="0" smtClean="0"/>
          </a:p>
        </p:txBody>
      </p:sp>
      <p:pic>
        <p:nvPicPr>
          <p:cNvPr id="4" name="Picture 3"/>
          <p:cNvPicPr>
            <a:picLocks noChangeAspect="1"/>
          </p:cNvPicPr>
          <p:nvPr/>
        </p:nvPicPr>
        <p:blipFill>
          <a:blip r:embed="rId2"/>
          <a:stretch>
            <a:fillRect/>
          </a:stretch>
        </p:blipFill>
        <p:spPr>
          <a:xfrm>
            <a:off x="5391822" y="359861"/>
            <a:ext cx="5560034" cy="4706520"/>
          </a:xfrm>
          <a:prstGeom prst="rect">
            <a:avLst/>
          </a:prstGeom>
        </p:spPr>
      </p:pic>
      <p:pic>
        <p:nvPicPr>
          <p:cNvPr id="9" name="Picture 8"/>
          <p:cNvPicPr>
            <a:picLocks noChangeAspect="1"/>
          </p:cNvPicPr>
          <p:nvPr/>
        </p:nvPicPr>
        <p:blipFill>
          <a:blip r:embed="rId3"/>
          <a:stretch>
            <a:fillRect/>
          </a:stretch>
        </p:blipFill>
        <p:spPr>
          <a:xfrm>
            <a:off x="5429245" y="4231156"/>
            <a:ext cx="6572058" cy="1670449"/>
          </a:xfrm>
          <a:prstGeom prst="rect">
            <a:avLst/>
          </a:prstGeom>
        </p:spPr>
      </p:pic>
      <p:sp>
        <p:nvSpPr>
          <p:cNvPr id="10" name="Rectangle 9"/>
          <p:cNvSpPr/>
          <p:nvPr/>
        </p:nvSpPr>
        <p:spPr>
          <a:xfrm>
            <a:off x="5527695" y="4778476"/>
            <a:ext cx="3675299" cy="4303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83695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105508"/>
            <a:ext cx="10018713" cy="1316500"/>
          </a:xfrm>
        </p:spPr>
        <p:txBody>
          <a:bodyPr/>
          <a:lstStyle/>
          <a:p>
            <a:r>
              <a:rPr lang="en-US" dirty="0" smtClean="0"/>
              <a:t>Resources</a:t>
            </a:r>
            <a:endParaRPr lang="en-US" dirty="0"/>
          </a:p>
        </p:txBody>
      </p:sp>
      <p:sp>
        <p:nvSpPr>
          <p:cNvPr id="3" name="Content Placeholder 2"/>
          <p:cNvSpPr>
            <a:spLocks noGrp="1"/>
          </p:cNvSpPr>
          <p:nvPr>
            <p:ph idx="1"/>
          </p:nvPr>
        </p:nvSpPr>
        <p:spPr>
          <a:xfrm>
            <a:off x="5310077" y="1758909"/>
            <a:ext cx="5541408" cy="5006927"/>
          </a:xfrm>
        </p:spPr>
        <p:txBody>
          <a:bodyPr>
            <a:normAutofit/>
          </a:bodyPr>
          <a:lstStyle/>
          <a:p>
            <a:r>
              <a:rPr lang="en-US" dirty="0"/>
              <a:t>US Department of Treasury </a:t>
            </a:r>
            <a:r>
              <a:rPr lang="en-US" dirty="0" smtClean="0"/>
              <a:t> </a:t>
            </a:r>
            <a:r>
              <a:rPr lang="en-US" dirty="0">
                <a:hlinkClick r:id="rId2"/>
              </a:rPr>
              <a:t>https://home.treasury.gov</a:t>
            </a:r>
            <a:r>
              <a:rPr lang="en-US" dirty="0" smtClean="0">
                <a:hlinkClick r:id="rId2"/>
              </a:rPr>
              <a:t>/</a:t>
            </a:r>
            <a:endParaRPr lang="en-US" dirty="0" smtClean="0"/>
          </a:p>
          <a:p>
            <a:pPr marL="0" indent="0">
              <a:buNone/>
            </a:pPr>
            <a:endParaRPr lang="en-US" dirty="0" smtClean="0"/>
          </a:p>
          <a:p>
            <a:pPr marL="0" indent="0">
              <a:buNone/>
            </a:pPr>
            <a:endParaRPr lang="en-US" dirty="0"/>
          </a:p>
          <a:p>
            <a:r>
              <a:rPr lang="en-US" dirty="0" smtClean="0"/>
              <a:t>Small </a:t>
            </a:r>
            <a:r>
              <a:rPr lang="en-US" dirty="0"/>
              <a:t>Business Association   </a:t>
            </a:r>
            <a:r>
              <a:rPr lang="en-US" dirty="0">
                <a:hlinkClick r:id="rId3"/>
              </a:rPr>
              <a:t>https://www.sba.gov</a:t>
            </a:r>
            <a:r>
              <a:rPr lang="en-US" dirty="0" smtClean="0">
                <a:hlinkClick r:id="rId3"/>
              </a:rPr>
              <a:t>/</a:t>
            </a:r>
            <a:endParaRPr lang="en-US" dirty="0" smtClean="0"/>
          </a:p>
          <a:p>
            <a:pPr marL="0" indent="0">
              <a:buNone/>
            </a:pPr>
            <a:endParaRPr lang="en-US" dirty="0" smtClean="0"/>
          </a:p>
          <a:p>
            <a:pPr marL="0" indent="0">
              <a:buNone/>
            </a:pPr>
            <a:endParaRPr lang="en-US" dirty="0"/>
          </a:p>
          <a:p>
            <a:r>
              <a:rPr lang="en-US" dirty="0" smtClean="0"/>
              <a:t>First </a:t>
            </a:r>
            <a:r>
              <a:rPr lang="en-US" dirty="0"/>
              <a:t>Bank’s COVID-19 web </a:t>
            </a:r>
            <a:r>
              <a:rPr lang="en-US" dirty="0" smtClean="0"/>
              <a:t>page</a:t>
            </a:r>
          </a:p>
          <a:p>
            <a:pPr marL="0" indent="0">
              <a:buNone/>
            </a:pPr>
            <a:r>
              <a:rPr lang="en-US" dirty="0" smtClean="0">
                <a:hlinkClick r:id="rId4"/>
              </a:rPr>
              <a:t>https://www.first.bank/</a:t>
            </a:r>
            <a:endParaRPr lang="en-US" dirty="0"/>
          </a:p>
          <a:p>
            <a:endParaRPr lang="en-US"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D774A5-A9F5-418D-BB11-F07CD9732908}"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000" b="0" i="0" u="none" strike="noStrike" kern="1200" cap="none" spc="0" normalizeH="0" baseline="0" noProof="0">
              <a:ln>
                <a:noFill/>
              </a:ln>
              <a:solidFill>
                <a:prstClr val="black"/>
              </a:solidFill>
              <a:effectLst/>
              <a:uLnTx/>
              <a:uFillTx/>
              <a:latin typeface="Corbel" panose="020B0503020204020204"/>
              <a:ea typeface="+mn-ea"/>
              <a:cs typeface="+mn-cs"/>
            </a:endParaRPr>
          </a:p>
        </p:txBody>
      </p:sp>
      <p:pic>
        <p:nvPicPr>
          <p:cNvPr id="6" name="Picture 5"/>
          <p:cNvPicPr>
            <a:picLocks noChangeAspect="1"/>
          </p:cNvPicPr>
          <p:nvPr/>
        </p:nvPicPr>
        <p:blipFill>
          <a:blip r:embed="rId5"/>
          <a:stretch>
            <a:fillRect/>
          </a:stretch>
        </p:blipFill>
        <p:spPr>
          <a:xfrm>
            <a:off x="11162033" y="84229"/>
            <a:ext cx="981541" cy="95105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5730" y="3170533"/>
            <a:ext cx="2132048" cy="1193947"/>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19353" y="4992803"/>
            <a:ext cx="1196592" cy="1155910"/>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06607" y="1367003"/>
            <a:ext cx="2060967" cy="1236580"/>
          </a:xfrm>
          <a:prstGeom prst="rect">
            <a:avLst/>
          </a:prstGeom>
        </p:spPr>
      </p:pic>
    </p:spTree>
    <p:extLst>
      <p:ext uri="{BB962C8B-B14F-4D97-AF65-F5344CB8AC3E}">
        <p14:creationId xmlns:p14="http://schemas.microsoft.com/office/powerpoint/2010/main" val="39571532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Appendix</a:t>
            </a:r>
            <a:endParaRPr lang="en-US" dirty="0"/>
          </a:p>
        </p:txBody>
      </p:sp>
      <p:sp>
        <p:nvSpPr>
          <p:cNvPr id="5" name="Slide Number Placeholder 4"/>
          <p:cNvSpPr>
            <a:spLocks noGrp="1"/>
          </p:cNvSpPr>
          <p:nvPr>
            <p:ph type="sldNum" sz="quarter" idx="12"/>
          </p:nvPr>
        </p:nvSpPr>
        <p:spPr/>
        <p:txBody>
          <a:bodyPr/>
          <a:lstStyle/>
          <a:p>
            <a:fld id="{7FD774A5-A9F5-418D-BB11-F07CD9732908}" type="slidenum">
              <a:rPr lang="en-US" smtClean="0"/>
              <a:t>33</a:t>
            </a:fld>
            <a:endParaRPr lang="en-US"/>
          </a:p>
        </p:txBody>
      </p:sp>
    </p:spTree>
    <p:extLst>
      <p:ext uri="{BB962C8B-B14F-4D97-AF65-F5344CB8AC3E}">
        <p14:creationId xmlns:p14="http://schemas.microsoft.com/office/powerpoint/2010/main" val="42521875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726" y="0"/>
            <a:ext cx="10018713" cy="1307705"/>
          </a:xfrm>
        </p:spPr>
        <p:txBody>
          <a:bodyPr>
            <a:normAutofit/>
          </a:bodyPr>
          <a:lstStyle/>
          <a:p>
            <a:r>
              <a:rPr lang="en-US" sz="3600" dirty="0" smtClean="0"/>
              <a:t>Gross Receipts: SBA Definition</a:t>
            </a:r>
            <a:endParaRPr lang="en-US" sz="3600" dirty="0"/>
          </a:p>
        </p:txBody>
      </p:sp>
      <p:sp>
        <p:nvSpPr>
          <p:cNvPr id="3" name="Content Placeholder 2"/>
          <p:cNvSpPr>
            <a:spLocks noGrp="1"/>
          </p:cNvSpPr>
          <p:nvPr>
            <p:ph idx="1"/>
          </p:nvPr>
        </p:nvSpPr>
        <p:spPr>
          <a:xfrm>
            <a:off x="1630235" y="1307705"/>
            <a:ext cx="10164640" cy="5473622"/>
          </a:xfrm>
        </p:spPr>
        <p:txBody>
          <a:bodyPr>
            <a:normAutofit fontScale="85000" lnSpcReduction="20000"/>
          </a:bodyPr>
          <a:lstStyle/>
          <a:p>
            <a:r>
              <a:rPr lang="en-US" dirty="0" smtClean="0"/>
              <a:t>Subsection </a:t>
            </a:r>
            <a:r>
              <a:rPr lang="en-US" dirty="0"/>
              <a:t>(c)(2) of the IFR generally defines gross receipts to include all revenue in whatever form received or accrued (in accordance with the entity’s accounting method) from whatever source, including from the sales of products or services, interest, dividends, rents, royalties, fees, or commissions, reduced by returns and allowances. Generally, receipts are considered “total income” (or in the case of a sole proprietorship, independent contractor, or self-employed individual “gross income”) plus “cost of goods sold,” and excludes net capital gains or losses as these terms are defined and reported on IRS tax return forms.  </a:t>
            </a:r>
          </a:p>
          <a:p>
            <a:r>
              <a:rPr lang="en-US" dirty="0"/>
              <a:t>Gross receipts do not include the following: taxes collected for and remitted to a taxing authority if included in gross or total income (such as sales or other taxes collected from customers and excluding taxes levied on the concern or its employees); proceeds from transactions between a concern and its domestic or foreign affiliates; and amounts collected for another by a travel agent, real estate agent, advertising agent, conference management service provider, freight forwarder or customs broker. All other items, such as subcontractor costs, reimbursements for purchases a contractor makes at a customer's request, investment income, and employee-based costs such as payroll taxes, may not be excluded from gross receipts. Subsection (c)(2) also adapts the methodology for calculating affiliate receipts from 13 C.F.R. 121.104.  </a:t>
            </a:r>
          </a:p>
          <a:p>
            <a:r>
              <a:rPr lang="en-US" dirty="0"/>
              <a:t>The IFR specifies that any forgiveness amount of a First Draw PPP Loan that a borrower received in calendar year 2020 is excluded from a borrower’s gross receipts</a:t>
            </a:r>
          </a:p>
          <a:p>
            <a:pPr marL="0" indent="0">
              <a:buNone/>
            </a:pPr>
            <a:endParaRPr lang="en-US" dirty="0" smtClean="0"/>
          </a:p>
        </p:txBody>
      </p:sp>
      <p:sp>
        <p:nvSpPr>
          <p:cNvPr id="5" name="Slide Number Placeholder 4"/>
          <p:cNvSpPr>
            <a:spLocks noGrp="1"/>
          </p:cNvSpPr>
          <p:nvPr>
            <p:ph type="sldNum" sz="quarter" idx="12"/>
          </p:nvPr>
        </p:nvSpPr>
        <p:spPr/>
        <p:txBody>
          <a:bodyPr/>
          <a:lstStyle/>
          <a:p>
            <a:fld id="{7FD774A5-A9F5-418D-BB11-F07CD9732908}" type="slidenum">
              <a:rPr lang="en-US" smtClean="0"/>
              <a:t>34</a:t>
            </a:fld>
            <a:endParaRPr lang="en-US"/>
          </a:p>
        </p:txBody>
      </p:sp>
      <p:pic>
        <p:nvPicPr>
          <p:cNvPr id="6" name="Picture 5"/>
          <p:cNvPicPr>
            <a:picLocks noChangeAspect="1"/>
          </p:cNvPicPr>
          <p:nvPr/>
        </p:nvPicPr>
        <p:blipFill>
          <a:blip r:embed="rId2"/>
          <a:stretch>
            <a:fillRect/>
          </a:stretch>
        </p:blipFill>
        <p:spPr>
          <a:xfrm>
            <a:off x="10813334" y="147796"/>
            <a:ext cx="981541" cy="951058"/>
          </a:xfrm>
          <a:prstGeom prst="rect">
            <a:avLst/>
          </a:prstGeom>
        </p:spPr>
      </p:pic>
    </p:spTree>
    <p:extLst>
      <p:ext uri="{BB962C8B-B14F-4D97-AF65-F5344CB8AC3E}">
        <p14:creationId xmlns:p14="http://schemas.microsoft.com/office/powerpoint/2010/main" val="13701411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726" y="0"/>
            <a:ext cx="10018713" cy="1307705"/>
          </a:xfrm>
        </p:spPr>
        <p:txBody>
          <a:bodyPr>
            <a:normAutofit/>
          </a:bodyPr>
          <a:lstStyle/>
          <a:p>
            <a:r>
              <a:rPr lang="en-US" sz="3600" dirty="0" smtClean="0"/>
              <a:t>NAICS 72: Accommodation and Food Services</a:t>
            </a:r>
            <a:endParaRPr lang="en-US" sz="36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88497088"/>
              </p:ext>
            </p:extLst>
          </p:nvPr>
        </p:nvGraphicFramePr>
        <p:xfrm>
          <a:off x="1492445" y="957943"/>
          <a:ext cx="10018712" cy="5595257"/>
        </p:xfrm>
        <a:graphic>
          <a:graphicData uri="http://schemas.openxmlformats.org/drawingml/2006/table">
            <a:tbl>
              <a:tblPr firstRow="1" bandRow="1">
                <a:tableStyleId>{5C22544A-7EE6-4342-B048-85BDC9FD1C3A}</a:tableStyleId>
              </a:tblPr>
              <a:tblGrid>
                <a:gridCol w="1652390">
                  <a:extLst>
                    <a:ext uri="{9D8B030D-6E8A-4147-A177-3AD203B41FA5}">
                      <a16:colId xmlns:a16="http://schemas.microsoft.com/office/drawing/2014/main" val="4088841588"/>
                    </a:ext>
                  </a:extLst>
                </a:gridCol>
                <a:gridCol w="3356966">
                  <a:extLst>
                    <a:ext uri="{9D8B030D-6E8A-4147-A177-3AD203B41FA5}">
                      <a16:colId xmlns:a16="http://schemas.microsoft.com/office/drawing/2014/main" val="2380852049"/>
                    </a:ext>
                  </a:extLst>
                </a:gridCol>
                <a:gridCol w="1141200">
                  <a:extLst>
                    <a:ext uri="{9D8B030D-6E8A-4147-A177-3AD203B41FA5}">
                      <a16:colId xmlns:a16="http://schemas.microsoft.com/office/drawing/2014/main" val="267819293"/>
                    </a:ext>
                  </a:extLst>
                </a:gridCol>
                <a:gridCol w="3868156">
                  <a:extLst>
                    <a:ext uri="{9D8B030D-6E8A-4147-A177-3AD203B41FA5}">
                      <a16:colId xmlns:a16="http://schemas.microsoft.com/office/drawing/2014/main" val="4147389657"/>
                    </a:ext>
                  </a:extLst>
                </a:gridCol>
              </a:tblGrid>
              <a:tr h="474617">
                <a:tc>
                  <a:txBody>
                    <a:bodyPr/>
                    <a:lstStyle/>
                    <a:p>
                      <a:r>
                        <a:rPr lang="en-US" dirty="0" smtClean="0"/>
                        <a:t>Code</a:t>
                      </a:r>
                      <a:endParaRPr lang="en-US" dirty="0"/>
                    </a:p>
                  </a:txBody>
                  <a:tcPr/>
                </a:tc>
                <a:tc>
                  <a:txBody>
                    <a:bodyPr/>
                    <a:lstStyle/>
                    <a:p>
                      <a:r>
                        <a:rPr lang="en-US" dirty="0" smtClean="0"/>
                        <a:t>Description</a:t>
                      </a:r>
                      <a:endParaRPr lang="en-US" dirty="0"/>
                    </a:p>
                  </a:txBody>
                  <a:tcPr/>
                </a:tc>
                <a:tc>
                  <a:txBody>
                    <a:bodyPr/>
                    <a:lstStyle/>
                    <a:p>
                      <a:r>
                        <a:rPr lang="en-US" dirty="0" smtClean="0"/>
                        <a:t>Code</a:t>
                      </a:r>
                      <a:endParaRPr lang="en-US" dirty="0"/>
                    </a:p>
                  </a:txBody>
                  <a:tcPr/>
                </a:tc>
                <a:tc>
                  <a:txBody>
                    <a:bodyPr/>
                    <a:lstStyle/>
                    <a:p>
                      <a:r>
                        <a:rPr lang="en-US" dirty="0" smtClean="0"/>
                        <a:t>Description</a:t>
                      </a:r>
                      <a:endParaRPr lang="en-US" dirty="0"/>
                    </a:p>
                  </a:txBody>
                  <a:tcPr/>
                </a:tc>
                <a:extLst>
                  <a:ext uri="{0D108BD9-81ED-4DB2-BD59-A6C34878D82A}">
                    <a16:rowId xmlns:a16="http://schemas.microsoft.com/office/drawing/2014/main" val="2020713074"/>
                  </a:ext>
                </a:extLst>
              </a:tr>
              <a:tr h="370840">
                <a:tc>
                  <a:txBody>
                    <a:bodyPr/>
                    <a:lstStyle/>
                    <a:p>
                      <a:r>
                        <a:rPr lang="en-US" sz="1600" dirty="0" smtClean="0"/>
                        <a:t>7211</a:t>
                      </a:r>
                      <a:endParaRPr lang="en-US" sz="1600" dirty="0"/>
                    </a:p>
                  </a:txBody>
                  <a:tcPr/>
                </a:tc>
                <a:tc>
                  <a:txBody>
                    <a:bodyPr/>
                    <a:lstStyle/>
                    <a:p>
                      <a:r>
                        <a:rPr lang="en-US" sz="1600" dirty="0" smtClean="0"/>
                        <a:t>Traveler</a:t>
                      </a:r>
                      <a:r>
                        <a:rPr lang="en-US" sz="1600" baseline="0" dirty="0" smtClean="0"/>
                        <a:t> Accommodation</a:t>
                      </a:r>
                      <a:endParaRPr lang="en-US" sz="1600" dirty="0"/>
                    </a:p>
                  </a:txBody>
                  <a:tcPr/>
                </a:tc>
                <a:tc>
                  <a:txBody>
                    <a:bodyPr/>
                    <a:lstStyle/>
                    <a:p>
                      <a:r>
                        <a:rPr lang="en-US" sz="1600" dirty="0" smtClean="0"/>
                        <a:t>7223</a:t>
                      </a:r>
                      <a:endParaRPr lang="en-US" sz="1600" dirty="0"/>
                    </a:p>
                  </a:txBody>
                  <a:tcPr/>
                </a:tc>
                <a:tc>
                  <a:txBody>
                    <a:bodyPr/>
                    <a:lstStyle/>
                    <a:p>
                      <a:r>
                        <a:rPr lang="en-US" sz="1600" dirty="0" smtClean="0"/>
                        <a:t>Special Food Services</a:t>
                      </a:r>
                      <a:endParaRPr lang="en-US" sz="1600" dirty="0"/>
                    </a:p>
                  </a:txBody>
                  <a:tcPr/>
                </a:tc>
                <a:extLst>
                  <a:ext uri="{0D108BD9-81ED-4DB2-BD59-A6C34878D82A}">
                    <a16:rowId xmlns:a16="http://schemas.microsoft.com/office/drawing/2014/main" val="934008492"/>
                  </a:ext>
                </a:extLst>
              </a:tr>
              <a:tr h="370840">
                <a:tc>
                  <a:txBody>
                    <a:bodyPr/>
                    <a:lstStyle/>
                    <a:p>
                      <a:pPr algn="r"/>
                      <a:r>
                        <a:rPr lang="en-US" sz="1600" dirty="0" smtClean="0"/>
                        <a:t>721110</a:t>
                      </a:r>
                      <a:endParaRPr lang="en-US" sz="1600" dirty="0"/>
                    </a:p>
                  </a:txBody>
                  <a:tcPr/>
                </a:tc>
                <a:tc>
                  <a:txBody>
                    <a:bodyPr/>
                    <a:lstStyle/>
                    <a:p>
                      <a:r>
                        <a:rPr lang="en-US" sz="1600" dirty="0" smtClean="0"/>
                        <a:t>Hotels (except</a:t>
                      </a:r>
                      <a:r>
                        <a:rPr lang="en-US" sz="1600" baseline="0" dirty="0" smtClean="0"/>
                        <a:t> Casino Hotels) and Motels</a:t>
                      </a:r>
                      <a:endParaRPr lang="en-US" sz="1600" dirty="0"/>
                    </a:p>
                  </a:txBody>
                  <a:tcPr/>
                </a:tc>
                <a:tc>
                  <a:txBody>
                    <a:bodyPr/>
                    <a:lstStyle/>
                    <a:p>
                      <a:pPr algn="r"/>
                      <a:r>
                        <a:rPr lang="en-US" sz="1600" dirty="0" smtClean="0"/>
                        <a:t>722310</a:t>
                      </a:r>
                      <a:endParaRPr lang="en-US" sz="1600" dirty="0"/>
                    </a:p>
                  </a:txBody>
                  <a:tcPr/>
                </a:tc>
                <a:tc>
                  <a:txBody>
                    <a:bodyPr/>
                    <a:lstStyle/>
                    <a:p>
                      <a:r>
                        <a:rPr lang="en-US" sz="1600" dirty="0" smtClean="0"/>
                        <a:t>Food Service Contractors</a:t>
                      </a:r>
                      <a:endParaRPr lang="en-US" sz="1600" dirty="0"/>
                    </a:p>
                  </a:txBody>
                  <a:tcPr/>
                </a:tc>
                <a:extLst>
                  <a:ext uri="{0D108BD9-81ED-4DB2-BD59-A6C34878D82A}">
                    <a16:rowId xmlns:a16="http://schemas.microsoft.com/office/drawing/2014/main" val="1163649199"/>
                  </a:ext>
                </a:extLst>
              </a:tr>
              <a:tr h="370840">
                <a:tc>
                  <a:txBody>
                    <a:bodyPr/>
                    <a:lstStyle/>
                    <a:p>
                      <a:pPr algn="r"/>
                      <a:r>
                        <a:rPr lang="en-US" sz="1600" dirty="0" smtClean="0"/>
                        <a:t>721120</a:t>
                      </a:r>
                      <a:endParaRPr lang="en-US" sz="1600" dirty="0"/>
                    </a:p>
                  </a:txBody>
                  <a:tcPr/>
                </a:tc>
                <a:tc>
                  <a:txBody>
                    <a:bodyPr/>
                    <a:lstStyle/>
                    <a:p>
                      <a:r>
                        <a:rPr lang="en-US" sz="1600" dirty="0" smtClean="0"/>
                        <a:t>Casino</a:t>
                      </a:r>
                      <a:r>
                        <a:rPr lang="en-US" sz="1600" baseline="0" dirty="0" smtClean="0"/>
                        <a:t> Hotels</a:t>
                      </a:r>
                      <a:endParaRPr lang="en-US" sz="1600" dirty="0"/>
                    </a:p>
                  </a:txBody>
                  <a:tcPr/>
                </a:tc>
                <a:tc>
                  <a:txBody>
                    <a:bodyPr/>
                    <a:lstStyle/>
                    <a:p>
                      <a:pPr algn="r"/>
                      <a:r>
                        <a:rPr lang="en-US" sz="1600" dirty="0" smtClean="0"/>
                        <a:t>722320</a:t>
                      </a:r>
                      <a:endParaRPr lang="en-US" sz="1600" dirty="0"/>
                    </a:p>
                  </a:txBody>
                  <a:tcPr/>
                </a:tc>
                <a:tc>
                  <a:txBody>
                    <a:bodyPr/>
                    <a:lstStyle/>
                    <a:p>
                      <a:r>
                        <a:rPr lang="en-US" sz="1600" dirty="0" smtClean="0"/>
                        <a:t>Caterers</a:t>
                      </a:r>
                      <a:endParaRPr lang="en-US" sz="1600" dirty="0"/>
                    </a:p>
                  </a:txBody>
                  <a:tcPr/>
                </a:tc>
                <a:extLst>
                  <a:ext uri="{0D108BD9-81ED-4DB2-BD59-A6C34878D82A}">
                    <a16:rowId xmlns:a16="http://schemas.microsoft.com/office/drawing/2014/main" val="4066918399"/>
                  </a:ext>
                </a:extLst>
              </a:tr>
              <a:tr h="370840">
                <a:tc>
                  <a:txBody>
                    <a:bodyPr/>
                    <a:lstStyle/>
                    <a:p>
                      <a:pPr algn="r"/>
                      <a:r>
                        <a:rPr lang="en-US" sz="1600" dirty="0" smtClean="0"/>
                        <a:t>721191</a:t>
                      </a:r>
                      <a:endParaRPr lang="en-US" sz="1600" dirty="0"/>
                    </a:p>
                  </a:txBody>
                  <a:tcPr/>
                </a:tc>
                <a:tc>
                  <a:txBody>
                    <a:bodyPr/>
                    <a:lstStyle/>
                    <a:p>
                      <a:r>
                        <a:rPr lang="en-US" sz="1600" dirty="0" smtClean="0"/>
                        <a:t>Bed</a:t>
                      </a:r>
                      <a:r>
                        <a:rPr lang="en-US" sz="1600" baseline="0" dirty="0" smtClean="0"/>
                        <a:t> and Breakfast Inns</a:t>
                      </a:r>
                      <a:endParaRPr lang="en-US" sz="1600" dirty="0"/>
                    </a:p>
                  </a:txBody>
                  <a:tcPr/>
                </a:tc>
                <a:tc>
                  <a:txBody>
                    <a:bodyPr/>
                    <a:lstStyle/>
                    <a:p>
                      <a:pPr algn="r"/>
                      <a:r>
                        <a:rPr lang="en-US" sz="1600" dirty="0" smtClean="0"/>
                        <a:t>722330</a:t>
                      </a:r>
                      <a:endParaRPr lang="en-US" sz="1600" dirty="0"/>
                    </a:p>
                  </a:txBody>
                  <a:tcPr/>
                </a:tc>
                <a:tc>
                  <a:txBody>
                    <a:bodyPr/>
                    <a:lstStyle/>
                    <a:p>
                      <a:r>
                        <a:rPr lang="en-US" sz="1600" dirty="0" smtClean="0"/>
                        <a:t>Mobile Food Services</a:t>
                      </a:r>
                      <a:endParaRPr lang="en-US" sz="1600" dirty="0"/>
                    </a:p>
                  </a:txBody>
                  <a:tcPr/>
                </a:tc>
                <a:extLst>
                  <a:ext uri="{0D108BD9-81ED-4DB2-BD59-A6C34878D82A}">
                    <a16:rowId xmlns:a16="http://schemas.microsoft.com/office/drawing/2014/main" val="3955540199"/>
                  </a:ext>
                </a:extLst>
              </a:tr>
              <a:tr h="370840">
                <a:tc>
                  <a:txBody>
                    <a:bodyPr/>
                    <a:lstStyle/>
                    <a:p>
                      <a:pPr algn="r"/>
                      <a:r>
                        <a:rPr lang="en-US" sz="1600" dirty="0" smtClean="0"/>
                        <a:t>721199</a:t>
                      </a:r>
                      <a:endParaRPr lang="en-US" sz="1600" dirty="0"/>
                    </a:p>
                  </a:txBody>
                  <a:tcPr/>
                </a:tc>
                <a:tc>
                  <a:txBody>
                    <a:bodyPr/>
                    <a:lstStyle/>
                    <a:p>
                      <a:r>
                        <a:rPr lang="en-US" sz="1600" dirty="0" smtClean="0"/>
                        <a:t>All Other Traveler</a:t>
                      </a:r>
                      <a:r>
                        <a:rPr lang="en-US" sz="1600" baseline="0" dirty="0" smtClean="0"/>
                        <a:t> Accommodations</a:t>
                      </a:r>
                      <a:endParaRPr lang="en-US" sz="1600" dirty="0"/>
                    </a:p>
                  </a:txBody>
                  <a:tcPr/>
                </a:tc>
                <a:tc>
                  <a:txBody>
                    <a:bodyPr/>
                    <a:lstStyle/>
                    <a:p>
                      <a:r>
                        <a:rPr lang="en-US" sz="1600" dirty="0" smtClean="0"/>
                        <a:t>7224</a:t>
                      </a:r>
                      <a:endParaRPr lang="en-US" sz="1600" dirty="0"/>
                    </a:p>
                  </a:txBody>
                  <a:tcPr/>
                </a:tc>
                <a:tc>
                  <a:txBody>
                    <a:bodyPr/>
                    <a:lstStyle/>
                    <a:p>
                      <a:r>
                        <a:rPr lang="en-US" sz="1600" dirty="0" smtClean="0"/>
                        <a:t>Drinking</a:t>
                      </a:r>
                      <a:r>
                        <a:rPr lang="en-US" sz="1600" baseline="0" dirty="0" smtClean="0"/>
                        <a:t> Places (Alcoholic Beverages)</a:t>
                      </a:r>
                      <a:endParaRPr lang="en-US" sz="1600" dirty="0"/>
                    </a:p>
                  </a:txBody>
                  <a:tcPr/>
                </a:tc>
                <a:extLst>
                  <a:ext uri="{0D108BD9-81ED-4DB2-BD59-A6C34878D82A}">
                    <a16:rowId xmlns:a16="http://schemas.microsoft.com/office/drawing/2014/main" val="276504907"/>
                  </a:ext>
                </a:extLst>
              </a:tr>
              <a:tr h="370840">
                <a:tc>
                  <a:txBody>
                    <a:bodyPr/>
                    <a:lstStyle/>
                    <a:p>
                      <a:r>
                        <a:rPr lang="en-US" sz="1600" dirty="0" smtClean="0"/>
                        <a:t>7212</a:t>
                      </a:r>
                      <a:endParaRPr lang="en-US" sz="1600" dirty="0"/>
                    </a:p>
                  </a:txBody>
                  <a:tcPr/>
                </a:tc>
                <a:tc>
                  <a:txBody>
                    <a:bodyPr/>
                    <a:lstStyle/>
                    <a:p>
                      <a:r>
                        <a:rPr lang="en-US" sz="1600" dirty="0" smtClean="0"/>
                        <a:t>RV (Recreational Vehicle) Parks and Recreational Camps</a:t>
                      </a:r>
                      <a:endParaRPr lang="en-US" sz="1600" dirty="0"/>
                    </a:p>
                  </a:txBody>
                  <a:tcPr/>
                </a:tc>
                <a:tc>
                  <a:txBody>
                    <a:bodyPr/>
                    <a:lstStyle/>
                    <a:p>
                      <a:pPr algn="r"/>
                      <a:r>
                        <a:rPr lang="en-US" sz="1600" dirty="0" smtClean="0"/>
                        <a:t>722410</a:t>
                      </a:r>
                      <a:endParaRPr lang="en-US" sz="1600" dirty="0"/>
                    </a:p>
                  </a:txBody>
                  <a:tcPr/>
                </a:tc>
                <a:tc>
                  <a:txBody>
                    <a:bodyPr/>
                    <a:lstStyle/>
                    <a:p>
                      <a:r>
                        <a:rPr lang="en-US" sz="1600" dirty="0" smtClean="0"/>
                        <a:t>Drinking Places (Alcoholic Beverages)</a:t>
                      </a:r>
                      <a:endParaRPr lang="en-US" sz="1600" dirty="0"/>
                    </a:p>
                  </a:txBody>
                  <a:tcPr/>
                </a:tc>
                <a:extLst>
                  <a:ext uri="{0D108BD9-81ED-4DB2-BD59-A6C34878D82A}">
                    <a16:rowId xmlns:a16="http://schemas.microsoft.com/office/drawing/2014/main" val="715965256"/>
                  </a:ext>
                </a:extLst>
              </a:tr>
              <a:tr h="370840">
                <a:tc>
                  <a:txBody>
                    <a:bodyPr/>
                    <a:lstStyle/>
                    <a:p>
                      <a:pPr algn="r"/>
                      <a:r>
                        <a:rPr lang="en-US" sz="1600" dirty="0" smtClean="0"/>
                        <a:t>721211</a:t>
                      </a:r>
                      <a:endParaRPr lang="en-US" sz="1600" dirty="0"/>
                    </a:p>
                  </a:txBody>
                  <a:tcPr/>
                </a:tc>
                <a:tc>
                  <a:txBody>
                    <a:bodyPr/>
                    <a:lstStyle/>
                    <a:p>
                      <a:r>
                        <a:rPr lang="en-US" sz="1600" dirty="0" smtClean="0"/>
                        <a:t>RV Parks and Campgrounds</a:t>
                      </a:r>
                      <a:endParaRPr lang="en-US" sz="1600" dirty="0"/>
                    </a:p>
                  </a:txBody>
                  <a:tcPr/>
                </a:tc>
                <a:tc>
                  <a:txBody>
                    <a:bodyPr/>
                    <a:lstStyle/>
                    <a:p>
                      <a:r>
                        <a:rPr lang="en-US" sz="1600" dirty="0" smtClean="0"/>
                        <a:t>7225</a:t>
                      </a:r>
                      <a:endParaRPr lang="en-US" sz="1600" dirty="0"/>
                    </a:p>
                  </a:txBody>
                  <a:tcPr/>
                </a:tc>
                <a:tc>
                  <a:txBody>
                    <a:bodyPr/>
                    <a:lstStyle/>
                    <a:p>
                      <a:r>
                        <a:rPr lang="en-US" sz="1600" dirty="0" smtClean="0"/>
                        <a:t>Restaurants</a:t>
                      </a:r>
                      <a:r>
                        <a:rPr lang="en-US" sz="1600" baseline="0" dirty="0" smtClean="0"/>
                        <a:t> and other Eating Places</a:t>
                      </a:r>
                      <a:endParaRPr lang="en-US" sz="1600" dirty="0"/>
                    </a:p>
                  </a:txBody>
                  <a:tcPr/>
                </a:tc>
                <a:extLst>
                  <a:ext uri="{0D108BD9-81ED-4DB2-BD59-A6C34878D82A}">
                    <a16:rowId xmlns:a16="http://schemas.microsoft.com/office/drawing/2014/main" val="3989750643"/>
                  </a:ext>
                </a:extLst>
              </a:tr>
              <a:tr h="370840">
                <a:tc>
                  <a:txBody>
                    <a:bodyPr/>
                    <a:lstStyle/>
                    <a:p>
                      <a:pPr algn="r"/>
                      <a:r>
                        <a:rPr lang="en-US" sz="1600" dirty="0" smtClean="0"/>
                        <a:t>721214</a:t>
                      </a:r>
                      <a:endParaRPr lang="en-US" sz="1600" dirty="0"/>
                    </a:p>
                  </a:txBody>
                  <a:tcPr/>
                </a:tc>
                <a:tc>
                  <a:txBody>
                    <a:bodyPr/>
                    <a:lstStyle/>
                    <a:p>
                      <a:r>
                        <a:rPr lang="en-US" sz="1600" dirty="0" smtClean="0"/>
                        <a:t>Recreational and Vacation Camps (except campgrounds)</a:t>
                      </a:r>
                      <a:endParaRPr lang="en-US" sz="1600" dirty="0"/>
                    </a:p>
                  </a:txBody>
                  <a:tcPr/>
                </a:tc>
                <a:tc>
                  <a:txBody>
                    <a:bodyPr/>
                    <a:lstStyle/>
                    <a:p>
                      <a:pPr algn="r"/>
                      <a:r>
                        <a:rPr lang="en-US" sz="1600" dirty="0" smtClean="0"/>
                        <a:t>722511</a:t>
                      </a:r>
                      <a:endParaRPr lang="en-US" sz="1600" dirty="0"/>
                    </a:p>
                  </a:txBody>
                  <a:tcPr/>
                </a:tc>
                <a:tc>
                  <a:txBody>
                    <a:bodyPr/>
                    <a:lstStyle/>
                    <a:p>
                      <a:r>
                        <a:rPr lang="en-US" sz="1600" dirty="0" smtClean="0"/>
                        <a:t>Full-Service Restaurants</a:t>
                      </a:r>
                      <a:endParaRPr lang="en-US" sz="1600" dirty="0"/>
                    </a:p>
                  </a:txBody>
                  <a:tcPr/>
                </a:tc>
                <a:extLst>
                  <a:ext uri="{0D108BD9-81ED-4DB2-BD59-A6C34878D82A}">
                    <a16:rowId xmlns:a16="http://schemas.microsoft.com/office/drawing/2014/main" val="3924214065"/>
                  </a:ext>
                </a:extLst>
              </a:tr>
              <a:tr h="370840">
                <a:tc>
                  <a:txBody>
                    <a:bodyPr/>
                    <a:lstStyle/>
                    <a:p>
                      <a:r>
                        <a:rPr lang="en-US" sz="1600" dirty="0" smtClean="0"/>
                        <a:t>7213</a:t>
                      </a:r>
                      <a:endParaRPr lang="en-US" sz="1600" dirty="0"/>
                    </a:p>
                  </a:txBody>
                  <a:tcPr/>
                </a:tc>
                <a:tc>
                  <a:txBody>
                    <a:bodyPr/>
                    <a:lstStyle/>
                    <a:p>
                      <a:r>
                        <a:rPr lang="en-US" sz="1600" dirty="0" smtClean="0"/>
                        <a:t>Rooming and Boarding Houses,</a:t>
                      </a:r>
                      <a:r>
                        <a:rPr lang="en-US" sz="1600" baseline="0" dirty="0" smtClean="0"/>
                        <a:t> Dormitories, and Workers’ Camp</a:t>
                      </a:r>
                      <a:endParaRPr lang="en-US" sz="1600" dirty="0"/>
                    </a:p>
                  </a:txBody>
                  <a:tcPr/>
                </a:tc>
                <a:tc>
                  <a:txBody>
                    <a:bodyPr/>
                    <a:lstStyle/>
                    <a:p>
                      <a:pPr algn="r"/>
                      <a:r>
                        <a:rPr lang="en-US" sz="1600" dirty="0" smtClean="0"/>
                        <a:t>722513</a:t>
                      </a:r>
                      <a:endParaRPr lang="en-US" sz="1600" dirty="0"/>
                    </a:p>
                  </a:txBody>
                  <a:tcPr/>
                </a:tc>
                <a:tc>
                  <a:txBody>
                    <a:bodyPr/>
                    <a:lstStyle/>
                    <a:p>
                      <a:r>
                        <a:rPr lang="en-US" sz="1600" dirty="0" smtClean="0"/>
                        <a:t>Limited-Service Restaurants</a:t>
                      </a:r>
                      <a:endParaRPr lang="en-US" sz="1600" dirty="0"/>
                    </a:p>
                  </a:txBody>
                  <a:tcPr/>
                </a:tc>
                <a:extLst>
                  <a:ext uri="{0D108BD9-81ED-4DB2-BD59-A6C34878D82A}">
                    <a16:rowId xmlns:a16="http://schemas.microsoft.com/office/drawing/2014/main" val="1986240679"/>
                  </a:ext>
                </a:extLst>
              </a:tr>
              <a:tr h="370840">
                <a:tc>
                  <a:txBody>
                    <a:bodyPr/>
                    <a:lstStyle/>
                    <a:p>
                      <a:pPr algn="r"/>
                      <a:r>
                        <a:rPr lang="en-US" sz="1600" dirty="0" smtClean="0"/>
                        <a:t>721310</a:t>
                      </a:r>
                      <a:endParaRPr lang="en-US" sz="1600" dirty="0"/>
                    </a:p>
                  </a:txBody>
                  <a:tcPr/>
                </a:tc>
                <a:tc>
                  <a:txBody>
                    <a:bodyPr/>
                    <a:lstStyle/>
                    <a:p>
                      <a:r>
                        <a:rPr lang="en-US" sz="1600" dirty="0" smtClean="0"/>
                        <a:t>Rooming</a:t>
                      </a:r>
                      <a:r>
                        <a:rPr lang="en-US" sz="1600" baseline="0" dirty="0" smtClean="0"/>
                        <a:t> and Boarding Houses, Dormitories, and Workers’ Camp</a:t>
                      </a:r>
                      <a:endParaRPr lang="en-US" sz="1600" dirty="0"/>
                    </a:p>
                  </a:txBody>
                  <a:tcPr/>
                </a:tc>
                <a:tc>
                  <a:txBody>
                    <a:bodyPr/>
                    <a:lstStyle/>
                    <a:p>
                      <a:pPr algn="r"/>
                      <a:r>
                        <a:rPr lang="en-US" sz="1600" dirty="0" smtClean="0"/>
                        <a:t>722514</a:t>
                      </a:r>
                      <a:endParaRPr lang="en-US" sz="1600" dirty="0"/>
                    </a:p>
                  </a:txBody>
                  <a:tcPr/>
                </a:tc>
                <a:tc>
                  <a:txBody>
                    <a:bodyPr/>
                    <a:lstStyle/>
                    <a:p>
                      <a:r>
                        <a:rPr lang="en-US" sz="1600" dirty="0" smtClean="0"/>
                        <a:t>Cafeterias,</a:t>
                      </a:r>
                      <a:r>
                        <a:rPr lang="en-US" sz="1600" baseline="0" dirty="0" smtClean="0"/>
                        <a:t> Grill Buffets, and Buffets</a:t>
                      </a:r>
                      <a:endParaRPr lang="en-US" sz="1600" dirty="0"/>
                    </a:p>
                  </a:txBody>
                  <a:tcPr/>
                </a:tc>
                <a:extLst>
                  <a:ext uri="{0D108BD9-81ED-4DB2-BD59-A6C34878D82A}">
                    <a16:rowId xmlns:a16="http://schemas.microsoft.com/office/drawing/2014/main" val="3675879253"/>
                  </a:ext>
                </a:extLst>
              </a:tr>
              <a:tr h="370840">
                <a:tc>
                  <a:txBody>
                    <a:bodyPr/>
                    <a:lstStyle/>
                    <a:p>
                      <a:pPr algn="r"/>
                      <a:endParaRPr lang="en-US" sz="1600" dirty="0"/>
                    </a:p>
                  </a:txBody>
                  <a:tcPr/>
                </a:tc>
                <a:tc>
                  <a:txBody>
                    <a:bodyPr/>
                    <a:lstStyle/>
                    <a:p>
                      <a:endParaRPr lang="en-US" sz="1600" dirty="0"/>
                    </a:p>
                  </a:txBody>
                  <a:tcPr/>
                </a:tc>
                <a:tc>
                  <a:txBody>
                    <a:bodyPr/>
                    <a:lstStyle/>
                    <a:p>
                      <a:pPr algn="r"/>
                      <a:r>
                        <a:rPr lang="en-US" sz="1600" dirty="0" smtClean="0"/>
                        <a:t>722515</a:t>
                      </a:r>
                      <a:endParaRPr lang="en-US" sz="1600" dirty="0"/>
                    </a:p>
                  </a:txBody>
                  <a:tcPr/>
                </a:tc>
                <a:tc>
                  <a:txBody>
                    <a:bodyPr/>
                    <a:lstStyle/>
                    <a:p>
                      <a:r>
                        <a:rPr lang="en-US" sz="1600" dirty="0" smtClean="0"/>
                        <a:t>Snack</a:t>
                      </a:r>
                      <a:r>
                        <a:rPr lang="en-US" sz="1600" baseline="0" dirty="0" smtClean="0"/>
                        <a:t> and Nonalcoholic Beverage Bars</a:t>
                      </a:r>
                      <a:endParaRPr lang="en-US" sz="1600" dirty="0"/>
                    </a:p>
                  </a:txBody>
                  <a:tcPr/>
                </a:tc>
                <a:extLst>
                  <a:ext uri="{0D108BD9-81ED-4DB2-BD59-A6C34878D82A}">
                    <a16:rowId xmlns:a16="http://schemas.microsoft.com/office/drawing/2014/main" val="2098951391"/>
                  </a:ext>
                </a:extLst>
              </a:tr>
            </a:tbl>
          </a:graphicData>
        </a:graphic>
      </p:graphicFrame>
      <p:sp>
        <p:nvSpPr>
          <p:cNvPr id="5" name="Slide Number Placeholder 4"/>
          <p:cNvSpPr>
            <a:spLocks noGrp="1"/>
          </p:cNvSpPr>
          <p:nvPr>
            <p:ph type="sldNum" sz="quarter" idx="12"/>
          </p:nvPr>
        </p:nvSpPr>
        <p:spPr/>
        <p:txBody>
          <a:bodyPr/>
          <a:lstStyle/>
          <a:p>
            <a:fld id="{7FD774A5-A9F5-418D-BB11-F07CD9732908}" type="slidenum">
              <a:rPr lang="en-US" smtClean="0"/>
              <a:t>35</a:t>
            </a:fld>
            <a:endParaRPr lang="en-US"/>
          </a:p>
        </p:txBody>
      </p:sp>
      <p:pic>
        <p:nvPicPr>
          <p:cNvPr id="6" name="Picture 5"/>
          <p:cNvPicPr>
            <a:picLocks noChangeAspect="1"/>
          </p:cNvPicPr>
          <p:nvPr/>
        </p:nvPicPr>
        <p:blipFill>
          <a:blip r:embed="rId2"/>
          <a:stretch>
            <a:fillRect/>
          </a:stretch>
        </p:blipFill>
        <p:spPr>
          <a:xfrm>
            <a:off x="10813334" y="147796"/>
            <a:ext cx="981541" cy="951058"/>
          </a:xfrm>
          <a:prstGeom prst="rect">
            <a:avLst/>
          </a:prstGeom>
        </p:spPr>
      </p:pic>
    </p:spTree>
    <p:extLst>
      <p:ext uri="{BB962C8B-B14F-4D97-AF65-F5344CB8AC3E}">
        <p14:creationId xmlns:p14="http://schemas.microsoft.com/office/powerpoint/2010/main" val="8333401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726" y="0"/>
            <a:ext cx="10018713" cy="1307705"/>
          </a:xfrm>
        </p:spPr>
        <p:txBody>
          <a:bodyPr>
            <a:normAutofit/>
          </a:bodyPr>
          <a:lstStyle/>
          <a:p>
            <a:r>
              <a:rPr lang="en-US" sz="3600" dirty="0" smtClean="0"/>
              <a:t>Economic Aid Act:  Payroll Cost</a:t>
            </a:r>
            <a:endParaRPr lang="en-US" sz="3600" dirty="0"/>
          </a:p>
        </p:txBody>
      </p:sp>
      <p:sp>
        <p:nvSpPr>
          <p:cNvPr id="3" name="Content Placeholder 2"/>
          <p:cNvSpPr>
            <a:spLocks noGrp="1"/>
          </p:cNvSpPr>
          <p:nvPr>
            <p:ph idx="1"/>
          </p:nvPr>
        </p:nvSpPr>
        <p:spPr>
          <a:xfrm>
            <a:off x="1630235" y="1307705"/>
            <a:ext cx="10164640" cy="5473622"/>
          </a:xfrm>
        </p:spPr>
        <p:txBody>
          <a:bodyPr>
            <a:normAutofit fontScale="92500" lnSpcReduction="10000"/>
          </a:bodyPr>
          <a:lstStyle/>
          <a:p>
            <a:r>
              <a:rPr lang="en-US" dirty="0" smtClean="0"/>
              <a:t>Payroll </a:t>
            </a:r>
            <a:r>
              <a:rPr lang="en-US" dirty="0"/>
              <a:t>costs consist of compensation to employees (whose principal place of residence is the United States) in the form of salary, wages, commissions, or similar compensation; cash tips or the equivalent (based on employer records of past tips or, in the absence of such records, a reasonable, good-faith employer estimate of such tips); payment for vacation, parental, family, medical, or sick leave (except those paid leave amounts for which a credit is allowed under FFCRA Sections 7001 and 7003); allowance for separation or dismissal; </a:t>
            </a:r>
          </a:p>
          <a:p>
            <a:r>
              <a:rPr lang="en-US" dirty="0"/>
              <a:t>Payment for the provision of employee benefits consisting of group health care coverage (including insurance premiums), group life, disability, vision, or dental insurance, and retirement benefits; payment of state and local taxes assessed on compensation of employees; and, for an independent contractor or sole proprietor, wage, commissions, income, or net earnings from self-employment or similar compensation</a:t>
            </a:r>
            <a:r>
              <a:rPr lang="en-US" dirty="0" smtClean="0"/>
              <a:t>.</a:t>
            </a:r>
            <a:endParaRPr lang="en-US" dirty="0"/>
          </a:p>
          <a:p>
            <a:r>
              <a:rPr lang="en-US" dirty="0"/>
              <a:t>For purposes of calculating “Average Monthly Payroll,” most Applicants will use the average monthly payroll for 2019 or 2020, excluding costs over $100,000 on an </a:t>
            </a:r>
            <a:r>
              <a:rPr lang="en-US" dirty="0" smtClean="0"/>
              <a:t>annualized basis ($20,833.33).</a:t>
            </a:r>
            <a:endParaRPr lang="en-US" dirty="0"/>
          </a:p>
          <a:p>
            <a:pPr marL="0" indent="0">
              <a:buNone/>
            </a:pPr>
            <a:endParaRPr lang="en-US" dirty="0" smtClean="0"/>
          </a:p>
        </p:txBody>
      </p:sp>
      <p:sp>
        <p:nvSpPr>
          <p:cNvPr id="5" name="Slide Number Placeholder 4"/>
          <p:cNvSpPr>
            <a:spLocks noGrp="1"/>
          </p:cNvSpPr>
          <p:nvPr>
            <p:ph type="sldNum" sz="quarter" idx="12"/>
          </p:nvPr>
        </p:nvSpPr>
        <p:spPr/>
        <p:txBody>
          <a:bodyPr/>
          <a:lstStyle/>
          <a:p>
            <a:fld id="{7FD774A5-A9F5-418D-BB11-F07CD9732908}" type="slidenum">
              <a:rPr lang="en-US" smtClean="0"/>
              <a:t>36</a:t>
            </a:fld>
            <a:endParaRPr lang="en-US"/>
          </a:p>
        </p:txBody>
      </p:sp>
      <p:pic>
        <p:nvPicPr>
          <p:cNvPr id="6" name="Picture 5"/>
          <p:cNvPicPr>
            <a:picLocks noChangeAspect="1"/>
          </p:cNvPicPr>
          <p:nvPr/>
        </p:nvPicPr>
        <p:blipFill>
          <a:blip r:embed="rId2"/>
          <a:stretch>
            <a:fillRect/>
          </a:stretch>
        </p:blipFill>
        <p:spPr>
          <a:xfrm>
            <a:off x="10813334" y="147796"/>
            <a:ext cx="981541" cy="951058"/>
          </a:xfrm>
          <a:prstGeom prst="rect">
            <a:avLst/>
          </a:prstGeom>
        </p:spPr>
      </p:pic>
    </p:spTree>
    <p:extLst>
      <p:ext uri="{BB962C8B-B14F-4D97-AF65-F5344CB8AC3E}">
        <p14:creationId xmlns:p14="http://schemas.microsoft.com/office/powerpoint/2010/main" val="18407716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726" y="0"/>
            <a:ext cx="10018713" cy="1307705"/>
          </a:xfrm>
        </p:spPr>
        <p:txBody>
          <a:bodyPr>
            <a:normAutofit/>
          </a:bodyPr>
          <a:lstStyle/>
          <a:p>
            <a:r>
              <a:rPr lang="en-US" sz="3600" dirty="0" smtClean="0"/>
              <a:t>Payroll Cost Calculation</a:t>
            </a:r>
            <a:endParaRPr lang="en-US" sz="3600" dirty="0"/>
          </a:p>
        </p:txBody>
      </p:sp>
      <p:sp>
        <p:nvSpPr>
          <p:cNvPr id="3" name="Content Placeholder 2"/>
          <p:cNvSpPr>
            <a:spLocks noGrp="1"/>
          </p:cNvSpPr>
          <p:nvPr>
            <p:ph idx="1"/>
          </p:nvPr>
        </p:nvSpPr>
        <p:spPr>
          <a:xfrm>
            <a:off x="1630235" y="1307705"/>
            <a:ext cx="10018713" cy="5354352"/>
          </a:xfrm>
        </p:spPr>
        <p:txBody>
          <a:bodyPr>
            <a:normAutofit fontScale="77500" lnSpcReduction="20000"/>
          </a:bodyPr>
          <a:lstStyle/>
          <a:p>
            <a:r>
              <a:rPr lang="en-US" dirty="0"/>
              <a:t>In general, section 307 of the Economic Aid Act provides that the maximum loan amount for a Second Draw PPP Loan is equal to the lesser of two and half months of the borrower’s average monthly payroll costs or $2 million. Relative to First Draw PPP loans, the </a:t>
            </a:r>
            <a:r>
              <a:rPr lang="en-US" dirty="0" smtClean="0"/>
              <a:t>Economic Aid </a:t>
            </a:r>
            <a:r>
              <a:rPr lang="en-US" dirty="0"/>
              <a:t>Act adjusted the methodology for calculating a borrower’s payroll costs. Unlike First Draw PPP Loans, the Economic Aid Act provides that the relevant time period for calculating a borrower’s payroll costs for a Second Draw PPP Loan is either </a:t>
            </a:r>
            <a:r>
              <a:rPr lang="en-US" b="1" dirty="0"/>
              <a:t>the twelve-month period prior to when the loan</a:t>
            </a:r>
            <a:r>
              <a:rPr lang="en-US" dirty="0"/>
              <a:t> </a:t>
            </a:r>
            <a:r>
              <a:rPr lang="en-US" b="1" dirty="0"/>
              <a:t>is made</a:t>
            </a:r>
            <a:r>
              <a:rPr lang="en-US" dirty="0"/>
              <a:t> or </a:t>
            </a:r>
            <a:r>
              <a:rPr lang="en-US" b="1" dirty="0"/>
              <a:t>calendar year 2019</a:t>
            </a:r>
            <a:endParaRPr lang="en-US" dirty="0"/>
          </a:p>
          <a:p>
            <a:r>
              <a:rPr lang="en-US" dirty="0"/>
              <a:t>The Act also provided tailored methodologies for certain categories of borrowers. These calculations are reflected in subsection (f) of this IFR. Subsection (f) of the IFR uses “calendar year 2020” to refer to “the twelve-month period prior to when the loan is made.” Calculating payroll costs based on calendar year 2020 rather than the twelve months preceding the date the loan is made will simplify the calculations and documentation requirements for borrowers because payroll records are more commonly created and retained on a calendar-year basis. Allowing borrowers to calculate payroll costs based on calendar year 2020 is also not expected to result in a significant difference in payroll costs compared to the twelve months preceding the date the loan is made because all Second Draw PPP Loans will be made in the first quarter of 2021. However, the rule notes that Second Draw PPP Loan borrowers who are not self-employed (including sole proprietorships and independent contractors) are also permitted to use the precise 1-year period before the date on which the loan is made to calculate payroll costs if they choose not to use 2019 or 2020 to calculate payroll costs.</a:t>
            </a:r>
          </a:p>
          <a:p>
            <a:pPr marL="0" indent="0">
              <a:buNone/>
            </a:pPr>
            <a:endParaRPr lang="en-US" dirty="0" smtClean="0"/>
          </a:p>
        </p:txBody>
      </p:sp>
      <p:sp>
        <p:nvSpPr>
          <p:cNvPr id="5" name="Slide Number Placeholder 4"/>
          <p:cNvSpPr>
            <a:spLocks noGrp="1"/>
          </p:cNvSpPr>
          <p:nvPr>
            <p:ph type="sldNum" sz="quarter" idx="12"/>
          </p:nvPr>
        </p:nvSpPr>
        <p:spPr/>
        <p:txBody>
          <a:bodyPr/>
          <a:lstStyle/>
          <a:p>
            <a:fld id="{7FD774A5-A9F5-418D-BB11-F07CD9732908}" type="slidenum">
              <a:rPr lang="en-US" smtClean="0"/>
              <a:t>37</a:t>
            </a:fld>
            <a:endParaRPr lang="en-US"/>
          </a:p>
        </p:txBody>
      </p:sp>
      <p:pic>
        <p:nvPicPr>
          <p:cNvPr id="6" name="Picture 5"/>
          <p:cNvPicPr>
            <a:picLocks noChangeAspect="1"/>
          </p:cNvPicPr>
          <p:nvPr/>
        </p:nvPicPr>
        <p:blipFill>
          <a:blip r:embed="rId2"/>
          <a:stretch>
            <a:fillRect/>
          </a:stretch>
        </p:blipFill>
        <p:spPr>
          <a:xfrm>
            <a:off x="10813334" y="147796"/>
            <a:ext cx="981541" cy="951058"/>
          </a:xfrm>
          <a:prstGeom prst="rect">
            <a:avLst/>
          </a:prstGeom>
        </p:spPr>
      </p:pic>
    </p:spTree>
    <p:extLst>
      <p:ext uri="{BB962C8B-B14F-4D97-AF65-F5344CB8AC3E}">
        <p14:creationId xmlns:p14="http://schemas.microsoft.com/office/powerpoint/2010/main" val="12757414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726" y="0"/>
            <a:ext cx="10018713" cy="1307705"/>
          </a:xfrm>
        </p:spPr>
        <p:txBody>
          <a:bodyPr>
            <a:normAutofit/>
          </a:bodyPr>
          <a:lstStyle/>
          <a:p>
            <a:r>
              <a:rPr lang="en-US" sz="3600" dirty="0" smtClean="0"/>
              <a:t>Second Draw PPP Loans:  Excluded Entities</a:t>
            </a:r>
            <a:br>
              <a:rPr lang="en-US" sz="3600" dirty="0" smtClean="0"/>
            </a:br>
            <a:endParaRPr lang="en-US" sz="3600" dirty="0"/>
          </a:p>
        </p:txBody>
      </p:sp>
      <p:sp>
        <p:nvSpPr>
          <p:cNvPr id="3" name="Content Placeholder 2"/>
          <p:cNvSpPr>
            <a:spLocks noGrp="1"/>
          </p:cNvSpPr>
          <p:nvPr>
            <p:ph idx="1"/>
          </p:nvPr>
        </p:nvSpPr>
        <p:spPr>
          <a:xfrm>
            <a:off x="1492444" y="853549"/>
            <a:ext cx="10018713" cy="5467739"/>
          </a:xfrm>
        </p:spPr>
        <p:txBody>
          <a:bodyPr>
            <a:normAutofit fontScale="77500" lnSpcReduction="20000"/>
          </a:bodyPr>
          <a:lstStyle/>
          <a:p>
            <a:pPr marL="0" indent="0">
              <a:buNone/>
            </a:pPr>
            <a:r>
              <a:rPr lang="en-US" dirty="0"/>
              <a:t>The Economic Aid Act also prohibits several additional categories of borrowers from receiving a Second Draw PPP Loan under section 7(a)(37) of the Small Business Act. These categories of prohibited borrowers are listed in subsection (e) of the IFR: </a:t>
            </a:r>
          </a:p>
          <a:p>
            <a:pPr lvl="1"/>
            <a:r>
              <a:rPr lang="en-US" dirty="0"/>
              <a:t> </a:t>
            </a:r>
            <a:r>
              <a:rPr lang="en-US" dirty="0" smtClean="0"/>
              <a:t>a </a:t>
            </a:r>
            <a:r>
              <a:rPr lang="en-US" dirty="0"/>
              <a:t>business concern or entity primarily engaged in political activities or lobbying activities, including any entity that is organized for research or for engaging in advocacy in areas such as public policy or political strategy or that describes itself as a think tank in any public documents;21 </a:t>
            </a:r>
          </a:p>
          <a:p>
            <a:pPr lvl="1"/>
            <a:r>
              <a:rPr lang="en-US" dirty="0" smtClean="0"/>
              <a:t>certain </a:t>
            </a:r>
            <a:r>
              <a:rPr lang="en-US" dirty="0"/>
              <a:t>entities organized under the laws of the People’s Republic of China or the Special Administrative Region of Hong Kong, or with other specified ties to the People’s Republic of China or the Special Administrative Region of Hong </a:t>
            </a:r>
            <a:r>
              <a:rPr lang="en-US" dirty="0" smtClean="0"/>
              <a:t>Kong</a:t>
            </a:r>
            <a:endParaRPr lang="en-US" dirty="0"/>
          </a:p>
          <a:p>
            <a:pPr lvl="1"/>
            <a:r>
              <a:rPr lang="en-US" dirty="0" smtClean="0"/>
              <a:t>any </a:t>
            </a:r>
            <a:r>
              <a:rPr lang="en-US" dirty="0"/>
              <a:t>person required to submit a registration statement under section 2 of the Foreign Agents Registration Act of 1938 (22 U.S.C. 612</a:t>
            </a:r>
            <a:r>
              <a:rPr lang="en-US" dirty="0" smtClean="0"/>
              <a:t>)</a:t>
            </a:r>
          </a:p>
          <a:p>
            <a:pPr lvl="1"/>
            <a:r>
              <a:rPr lang="en-US" b="1" dirty="0" smtClean="0"/>
              <a:t>a </a:t>
            </a:r>
            <a:r>
              <a:rPr lang="en-US" b="1" dirty="0"/>
              <a:t>person or entity that receives a grant for shuttered venue operators under section 324 of the Economic Aid Act </a:t>
            </a:r>
            <a:endParaRPr lang="en-US" sz="1600" dirty="0"/>
          </a:p>
          <a:p>
            <a:pPr lvl="1"/>
            <a:r>
              <a:rPr lang="en-US" dirty="0" smtClean="0"/>
              <a:t>Entities in </a:t>
            </a:r>
            <a:r>
              <a:rPr lang="en-US" dirty="0"/>
              <a:t>which the President, the Vice President, the head of an Executive department, or a Member of Congress, or the spouse of such person owns, controls, or holds at least 20 percent of any class of equity; </a:t>
            </a:r>
          </a:p>
          <a:p>
            <a:pPr lvl="1"/>
            <a:r>
              <a:rPr lang="en-US" dirty="0" smtClean="0"/>
              <a:t>a </a:t>
            </a:r>
            <a:r>
              <a:rPr lang="en-US" dirty="0"/>
              <a:t>publicly traded company, defined as an issuer, the securities of which are listed on an exchange registered as a national securities exchange under section 6 of the Securities Exchange Act of 1934 (15 U.S.C. 78f</a:t>
            </a:r>
            <a:r>
              <a:rPr lang="en-US" dirty="0" smtClean="0"/>
              <a:t>).</a:t>
            </a:r>
            <a:endParaRPr lang="en-US" dirty="0"/>
          </a:p>
          <a:p>
            <a:pPr lvl="1"/>
            <a:r>
              <a:rPr lang="en-US" dirty="0"/>
              <a:t>Subsection (e)(9) also prohibits an entity that has permanently closed from receiving a Second Draw PPP Loan because paragraph 7(a)(37)(A)(iv) of the Small Business Act is best understood to describe existing </a:t>
            </a:r>
            <a:r>
              <a:rPr lang="en-US" dirty="0" smtClean="0"/>
              <a:t>businesses</a:t>
            </a:r>
          </a:p>
        </p:txBody>
      </p:sp>
      <p:sp>
        <p:nvSpPr>
          <p:cNvPr id="5" name="Slide Number Placeholder 4"/>
          <p:cNvSpPr>
            <a:spLocks noGrp="1"/>
          </p:cNvSpPr>
          <p:nvPr>
            <p:ph type="sldNum" sz="quarter" idx="12"/>
          </p:nvPr>
        </p:nvSpPr>
        <p:spPr/>
        <p:txBody>
          <a:bodyPr/>
          <a:lstStyle/>
          <a:p>
            <a:fld id="{7FD774A5-A9F5-418D-BB11-F07CD9732908}" type="slidenum">
              <a:rPr lang="en-US" smtClean="0"/>
              <a:t>38</a:t>
            </a:fld>
            <a:endParaRPr lang="en-US"/>
          </a:p>
        </p:txBody>
      </p:sp>
      <p:pic>
        <p:nvPicPr>
          <p:cNvPr id="6" name="Picture 5"/>
          <p:cNvPicPr>
            <a:picLocks noChangeAspect="1"/>
          </p:cNvPicPr>
          <p:nvPr/>
        </p:nvPicPr>
        <p:blipFill>
          <a:blip r:embed="rId2"/>
          <a:stretch>
            <a:fillRect/>
          </a:stretch>
        </p:blipFill>
        <p:spPr>
          <a:xfrm>
            <a:off x="10813334" y="147796"/>
            <a:ext cx="981541" cy="951058"/>
          </a:xfrm>
          <a:prstGeom prst="rect">
            <a:avLst/>
          </a:prstGeom>
        </p:spPr>
      </p:pic>
    </p:spTree>
    <p:extLst>
      <p:ext uri="{BB962C8B-B14F-4D97-AF65-F5344CB8AC3E}">
        <p14:creationId xmlns:p14="http://schemas.microsoft.com/office/powerpoint/2010/main" val="32847510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726" y="0"/>
            <a:ext cx="10018713" cy="1307705"/>
          </a:xfrm>
        </p:spPr>
        <p:txBody>
          <a:bodyPr>
            <a:normAutofit fontScale="90000"/>
          </a:bodyPr>
          <a:lstStyle/>
          <a:p>
            <a:r>
              <a:rPr lang="en-US" dirty="0" smtClean="0"/>
              <a:t>Economic Aid Act:  Allowable Costs</a:t>
            </a:r>
            <a:br>
              <a:rPr lang="en-US" dirty="0" smtClean="0"/>
            </a:br>
            <a:endParaRPr lang="en-US" dirty="0"/>
          </a:p>
        </p:txBody>
      </p:sp>
      <p:sp>
        <p:nvSpPr>
          <p:cNvPr id="3" name="Content Placeholder 2"/>
          <p:cNvSpPr>
            <a:spLocks noGrp="1"/>
          </p:cNvSpPr>
          <p:nvPr>
            <p:ph idx="1"/>
          </p:nvPr>
        </p:nvSpPr>
        <p:spPr>
          <a:xfrm>
            <a:off x="1630235" y="1307705"/>
            <a:ext cx="10018713" cy="5354352"/>
          </a:xfrm>
        </p:spPr>
        <p:txBody>
          <a:bodyPr>
            <a:normAutofit fontScale="85000" lnSpcReduction="10000"/>
          </a:bodyPr>
          <a:lstStyle/>
          <a:p>
            <a:r>
              <a:rPr lang="en-US" dirty="0" smtClean="0"/>
              <a:t>Section 308:  Specific Group Insurance Payments as Payroll Costs</a:t>
            </a:r>
          </a:p>
          <a:p>
            <a:pPr lvl="1"/>
            <a:r>
              <a:rPr lang="en-US" dirty="0"/>
              <a:t>Clarifies that other employer-provided group insurance benefits are included in payroll, including group life, disability, vision, or dental insurance.  Effective date retroactive to CARES Act (March 2020</a:t>
            </a:r>
            <a:r>
              <a:rPr lang="en-US" dirty="0" smtClean="0"/>
              <a:t>)</a:t>
            </a:r>
          </a:p>
          <a:p>
            <a:pPr marL="457200" lvl="1" indent="0">
              <a:buNone/>
            </a:pPr>
            <a:endParaRPr lang="en-US" dirty="0"/>
          </a:p>
          <a:p>
            <a:r>
              <a:rPr lang="en-US" dirty="0" smtClean="0"/>
              <a:t>Section 304:  Additional Eligible Expenses</a:t>
            </a:r>
          </a:p>
          <a:p>
            <a:pPr lvl="1"/>
            <a:r>
              <a:rPr lang="en-US" dirty="0"/>
              <a:t>Covered </a:t>
            </a:r>
            <a:r>
              <a:rPr lang="en-US" dirty="0" smtClean="0"/>
              <a:t>Operations Expenditures:  </a:t>
            </a:r>
            <a:r>
              <a:rPr lang="en-US" dirty="0"/>
              <a:t>p</a:t>
            </a:r>
            <a:r>
              <a:rPr lang="en-US" dirty="0" smtClean="0"/>
              <a:t>ayment </a:t>
            </a:r>
            <a:r>
              <a:rPr lang="en-US" dirty="0"/>
              <a:t>for any software, cloud computing, and other human resources and accounting needs. </a:t>
            </a:r>
            <a:endParaRPr lang="en-US" sz="1600" dirty="0"/>
          </a:p>
          <a:p>
            <a:pPr lvl="1"/>
            <a:r>
              <a:rPr lang="en-US" dirty="0"/>
              <a:t>Covered </a:t>
            </a:r>
            <a:r>
              <a:rPr lang="en-US" dirty="0" smtClean="0"/>
              <a:t>Property </a:t>
            </a:r>
            <a:r>
              <a:rPr lang="en-US" dirty="0"/>
              <a:t>D</a:t>
            </a:r>
            <a:r>
              <a:rPr lang="en-US" dirty="0" smtClean="0"/>
              <a:t>amage Costs: costs </a:t>
            </a:r>
            <a:r>
              <a:rPr lang="en-US" dirty="0"/>
              <a:t>related to property damage due to public disturbances that occurred during 2020 that are not covered by insurance.</a:t>
            </a:r>
            <a:endParaRPr lang="en-US" sz="1600" dirty="0"/>
          </a:p>
          <a:p>
            <a:pPr lvl="1"/>
            <a:r>
              <a:rPr lang="en-US" dirty="0"/>
              <a:t>Covered </a:t>
            </a:r>
            <a:r>
              <a:rPr lang="en-US" dirty="0" smtClean="0"/>
              <a:t>Supplier Costs:  expenditures </a:t>
            </a:r>
            <a:r>
              <a:rPr lang="en-US" dirty="0"/>
              <a:t>to a supplier pursuant to a contract, purchase order, or order for goods in effect prior to taking out the loan that are essential to the recipient’s operations at the time at which the expenditure was made. Supplier costs of perishable goods can be made before or during the life of the loan.  </a:t>
            </a:r>
            <a:endParaRPr lang="en-US" sz="1600" dirty="0"/>
          </a:p>
          <a:p>
            <a:pPr lvl="1"/>
            <a:r>
              <a:rPr lang="en-US" dirty="0"/>
              <a:t>Covered </a:t>
            </a:r>
            <a:r>
              <a:rPr lang="en-US" dirty="0" smtClean="0"/>
              <a:t>Worker </a:t>
            </a:r>
            <a:r>
              <a:rPr lang="en-US" dirty="0"/>
              <a:t>P</a:t>
            </a:r>
            <a:r>
              <a:rPr lang="en-US" dirty="0" smtClean="0"/>
              <a:t>rotection Expenditure: personal </a:t>
            </a:r>
            <a:r>
              <a:rPr lang="en-US" dirty="0"/>
              <a:t>protective equipment and adaptive investments to help a loan recipient comply with federal health and safety guidelines or any equivalent State and local guidance related to COVID-19 during the period between March 1, 2020, and the end of the national emergency </a:t>
            </a:r>
            <a:r>
              <a:rPr lang="en-US" dirty="0" smtClean="0"/>
              <a:t>declaration.</a:t>
            </a:r>
          </a:p>
          <a:p>
            <a:pPr marL="457200" lvl="1" indent="0">
              <a:buNone/>
            </a:pPr>
            <a:endParaRPr lang="en-US" dirty="0"/>
          </a:p>
        </p:txBody>
      </p:sp>
      <p:sp>
        <p:nvSpPr>
          <p:cNvPr id="5" name="Slide Number Placeholder 4"/>
          <p:cNvSpPr>
            <a:spLocks noGrp="1"/>
          </p:cNvSpPr>
          <p:nvPr>
            <p:ph type="sldNum" sz="quarter" idx="12"/>
          </p:nvPr>
        </p:nvSpPr>
        <p:spPr/>
        <p:txBody>
          <a:bodyPr/>
          <a:lstStyle/>
          <a:p>
            <a:fld id="{7FD774A5-A9F5-418D-BB11-F07CD9732908}" type="slidenum">
              <a:rPr lang="en-US" smtClean="0"/>
              <a:t>39</a:t>
            </a:fld>
            <a:endParaRPr lang="en-US"/>
          </a:p>
        </p:txBody>
      </p:sp>
      <p:pic>
        <p:nvPicPr>
          <p:cNvPr id="6" name="Picture 5"/>
          <p:cNvPicPr>
            <a:picLocks noChangeAspect="1"/>
          </p:cNvPicPr>
          <p:nvPr/>
        </p:nvPicPr>
        <p:blipFill>
          <a:blip r:embed="rId2"/>
          <a:stretch>
            <a:fillRect/>
          </a:stretch>
        </p:blipFill>
        <p:spPr>
          <a:xfrm>
            <a:off x="10813334" y="147796"/>
            <a:ext cx="981541" cy="951058"/>
          </a:xfrm>
          <a:prstGeom prst="rect">
            <a:avLst/>
          </a:prstGeom>
        </p:spPr>
      </p:pic>
    </p:spTree>
    <p:extLst>
      <p:ext uri="{BB962C8B-B14F-4D97-AF65-F5344CB8AC3E}">
        <p14:creationId xmlns:p14="http://schemas.microsoft.com/office/powerpoint/2010/main" val="2283284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8012" y="0"/>
            <a:ext cx="10018713" cy="1215640"/>
          </a:xfrm>
        </p:spPr>
        <p:txBody>
          <a:bodyPr/>
          <a:lstStyle/>
          <a:p>
            <a:r>
              <a:rPr lang="en-US" dirty="0" smtClean="0"/>
              <a:t>Disclaimer</a:t>
            </a:r>
            <a:endParaRPr lang="en-US" dirty="0"/>
          </a:p>
        </p:txBody>
      </p:sp>
      <p:sp>
        <p:nvSpPr>
          <p:cNvPr id="5" name="Slide Number Placeholder 4"/>
          <p:cNvSpPr>
            <a:spLocks noGrp="1"/>
          </p:cNvSpPr>
          <p:nvPr>
            <p:ph type="sldNum" sz="quarter" idx="12"/>
          </p:nvPr>
        </p:nvSpPr>
        <p:spPr/>
        <p:txBody>
          <a:bodyPr/>
          <a:lstStyle/>
          <a:p>
            <a:fld id="{7FD774A5-A9F5-418D-BB11-F07CD9732908}" type="slidenum">
              <a:rPr lang="en-US" smtClean="0"/>
              <a:t>4</a:t>
            </a:fld>
            <a:endParaRPr lang="en-US"/>
          </a:p>
        </p:txBody>
      </p:sp>
      <p:sp>
        <p:nvSpPr>
          <p:cNvPr id="7" name="Rectangle 6"/>
          <p:cNvSpPr/>
          <p:nvPr/>
        </p:nvSpPr>
        <p:spPr>
          <a:xfrm>
            <a:off x="1504060" y="1546789"/>
            <a:ext cx="9921667" cy="2862322"/>
          </a:xfrm>
          <a:prstGeom prst="rect">
            <a:avLst/>
          </a:prstGeom>
        </p:spPr>
        <p:txBody>
          <a:bodyPr wrap="square">
            <a:spAutoFit/>
          </a:bodyPr>
          <a:lstStyle/>
          <a:p>
            <a:r>
              <a:rPr lang="en-US" sz="2000" dirty="0">
                <a:latin typeface="Calibri" panose="020F0502020204030204" pitchFamily="34" charset="0"/>
                <a:ea typeface="Calibri" panose="020F0502020204030204" pitchFamily="34" charset="0"/>
              </a:rPr>
              <a:t>This presentation is furnished for informational use only.  It is not intended to be comprehensive, nor does it constitute legal, accounting, tax or other professional advice.  We encourage you to consult with your legal, tax and/or accounting professional for specific advice.  This presentation is based on information available as of the first date and time of delivery of this presentation.  Due to the evolving nature of the regulations and agency guidance addressing the Paycheck Protection Program, all information in this presentation is subject to change without notice.</a:t>
            </a:r>
          </a:p>
          <a:p>
            <a:r>
              <a:rPr lang="en-US" sz="2000" dirty="0">
                <a:latin typeface="Calibri" panose="020F0502020204030204" pitchFamily="34" charset="0"/>
                <a:ea typeface="Calibri" panose="020F0502020204030204" pitchFamily="34" charset="0"/>
              </a:rPr>
              <a:t>First Bank recommends a thorough review of the CARES </a:t>
            </a:r>
            <a:r>
              <a:rPr lang="en-US" sz="2000" dirty="0" smtClean="0">
                <a:latin typeface="Calibri" panose="020F0502020204030204" pitchFamily="34" charset="0"/>
                <a:ea typeface="Calibri" panose="020F0502020204030204" pitchFamily="34" charset="0"/>
              </a:rPr>
              <a:t>Act, PPP Flexibility Act, Economic Aid Act, and </a:t>
            </a:r>
            <a:r>
              <a:rPr lang="en-US" sz="2000" dirty="0">
                <a:latin typeface="Calibri" panose="020F0502020204030204" pitchFamily="34" charset="0"/>
                <a:ea typeface="Calibri" panose="020F0502020204030204" pitchFamily="34" charset="0"/>
              </a:rPr>
              <a:t>SBA Interim Final Rules, these documents can be found at </a:t>
            </a:r>
            <a:r>
              <a:rPr lang="en-US" sz="2000" u="sng" dirty="0" err="1" smtClean="0">
                <a:solidFill>
                  <a:srgbClr val="0000FF"/>
                </a:solidFill>
                <a:latin typeface="Calibri" panose="020F0502020204030204" pitchFamily="34" charset="0"/>
                <a:ea typeface="Calibri" panose="020F0502020204030204" pitchFamily="34" charset="0"/>
              </a:rPr>
              <a:t>First.Bank</a:t>
            </a:r>
            <a:endParaRPr lang="en-US" sz="20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7018182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Thank You</a:t>
            </a:r>
            <a:endParaRPr lang="en-US" dirty="0"/>
          </a:p>
        </p:txBody>
      </p:sp>
      <p:sp>
        <p:nvSpPr>
          <p:cNvPr id="5" name="Slide Number Placeholder 4"/>
          <p:cNvSpPr>
            <a:spLocks noGrp="1"/>
          </p:cNvSpPr>
          <p:nvPr>
            <p:ph type="sldNum" sz="quarter" idx="12"/>
          </p:nvPr>
        </p:nvSpPr>
        <p:spPr/>
        <p:txBody>
          <a:bodyPr/>
          <a:lstStyle/>
          <a:p>
            <a:fld id="{7FD774A5-A9F5-418D-BB11-F07CD9732908}" type="slidenum">
              <a:rPr lang="en-US" smtClean="0"/>
              <a:t>40</a:t>
            </a:fld>
            <a:endParaRPr lang="en-US"/>
          </a:p>
        </p:txBody>
      </p:sp>
    </p:spTree>
    <p:extLst>
      <p:ext uri="{BB962C8B-B14F-4D97-AF65-F5344CB8AC3E}">
        <p14:creationId xmlns:p14="http://schemas.microsoft.com/office/powerpoint/2010/main" val="667865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549331" y="1242244"/>
            <a:ext cx="10018713" cy="5263524"/>
          </a:xfrm>
        </p:spPr>
        <p:txBody>
          <a:bodyPr>
            <a:normAutofit/>
          </a:bodyPr>
          <a:lstStyle/>
          <a:p>
            <a:r>
              <a:rPr lang="en-US" dirty="0"/>
              <a:t>The provision clarifies that gross income does not include any amount that would otherwise arise from the forgiveness of a Paycheck Protection Program (PPP) loan. </a:t>
            </a:r>
          </a:p>
          <a:p>
            <a:r>
              <a:rPr lang="en-US" dirty="0" smtClean="0"/>
              <a:t>This </a:t>
            </a:r>
            <a:r>
              <a:rPr lang="en-US" dirty="0"/>
              <a:t>provision also clarifies that deductions are allowed for otherwise deductible expenses paid with the proceeds of a PPP loan that is forgiven, and that the tax basis and other attributes of the borrower’s assets will not be reduced as a result of the loan </a:t>
            </a:r>
            <a:r>
              <a:rPr lang="en-US" dirty="0" smtClean="0"/>
              <a:t>forgiveness.</a:t>
            </a:r>
            <a:endParaRPr lang="en-US" dirty="0"/>
          </a:p>
          <a:p>
            <a:r>
              <a:rPr lang="en-US" dirty="0"/>
              <a:t>The provision also clarifies that gross income does not include forgiveness of certain loans, EIDL Grants and Grants for Shuttered Venue Operators. </a:t>
            </a:r>
          </a:p>
          <a:p>
            <a:pPr>
              <a:buFont typeface="Arial" panose="020B0604020202020204" pitchFamily="34" charset="0"/>
              <a:buChar char="•"/>
            </a:pPr>
            <a:r>
              <a:rPr lang="en-US" dirty="0"/>
              <a:t>Effective as of the date of the CARES Act (March 2020) and applies to all PPP and 2nd Draw PPP loans. </a:t>
            </a:r>
            <a:endParaRPr lang="en-US" dirty="0" smtClean="0"/>
          </a:p>
          <a:p>
            <a:pPr>
              <a:buFont typeface="Arial" panose="020B0604020202020204" pitchFamily="34" charset="0"/>
              <a:buChar char="•"/>
            </a:pPr>
            <a:r>
              <a:rPr lang="en-US" dirty="0" smtClean="0"/>
              <a:t>Questions regarding this change should be directed to your tax advisor</a:t>
            </a:r>
            <a:endParaRPr lang="en-US" dirty="0"/>
          </a:p>
        </p:txBody>
      </p:sp>
      <p:sp>
        <p:nvSpPr>
          <p:cNvPr id="6" name="Slide Number Placeholder 5"/>
          <p:cNvSpPr>
            <a:spLocks noGrp="1"/>
          </p:cNvSpPr>
          <p:nvPr>
            <p:ph type="sldNum" sz="quarter" idx="12"/>
          </p:nvPr>
        </p:nvSpPr>
        <p:spPr/>
        <p:txBody>
          <a:bodyPr/>
          <a:lstStyle/>
          <a:p>
            <a:fld id="{7FD774A5-A9F5-418D-BB11-F07CD9732908}" type="slidenum">
              <a:rPr lang="en-US" smtClean="0"/>
              <a:t>5</a:t>
            </a:fld>
            <a:endParaRPr lang="en-US"/>
          </a:p>
        </p:txBody>
      </p:sp>
      <p:pic>
        <p:nvPicPr>
          <p:cNvPr id="4" name="Picture 3"/>
          <p:cNvPicPr>
            <a:picLocks noChangeAspect="1"/>
          </p:cNvPicPr>
          <p:nvPr/>
        </p:nvPicPr>
        <p:blipFill>
          <a:blip r:embed="rId2"/>
          <a:stretch>
            <a:fillRect/>
          </a:stretch>
        </p:blipFill>
        <p:spPr>
          <a:xfrm>
            <a:off x="11018993" y="227132"/>
            <a:ext cx="982126" cy="948692"/>
          </a:xfrm>
          <a:prstGeom prst="rect">
            <a:avLst/>
          </a:prstGeom>
        </p:spPr>
      </p:pic>
      <p:sp>
        <p:nvSpPr>
          <p:cNvPr id="7" name="Title 1"/>
          <p:cNvSpPr>
            <a:spLocks noGrp="1"/>
          </p:cNvSpPr>
          <p:nvPr>
            <p:ph type="title"/>
          </p:nvPr>
        </p:nvSpPr>
        <p:spPr>
          <a:xfrm>
            <a:off x="1288143" y="0"/>
            <a:ext cx="10018713" cy="1752600"/>
          </a:xfrm>
        </p:spPr>
        <p:txBody>
          <a:bodyPr>
            <a:normAutofit fontScale="90000"/>
          </a:bodyPr>
          <a:lstStyle/>
          <a:p>
            <a:r>
              <a:rPr lang="en-US" dirty="0" smtClean="0"/>
              <a:t>Economic Aid </a:t>
            </a:r>
            <a:r>
              <a:rPr lang="en-US" dirty="0"/>
              <a:t>Act: Clarification of Income Taxes Related to PPP Loan Forgiveness</a:t>
            </a:r>
            <a:br>
              <a:rPr lang="en-US" dirty="0"/>
            </a:br>
            <a:endParaRPr lang="en-US" dirty="0"/>
          </a:p>
        </p:txBody>
      </p:sp>
    </p:spTree>
    <p:extLst>
      <p:ext uri="{BB962C8B-B14F-4D97-AF65-F5344CB8AC3E}">
        <p14:creationId xmlns:p14="http://schemas.microsoft.com/office/powerpoint/2010/main" val="616868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549331" y="1242244"/>
            <a:ext cx="10229958" cy="5263524"/>
          </a:xfrm>
        </p:spPr>
        <p:txBody>
          <a:bodyPr>
            <a:normAutofit fontScale="92500" lnSpcReduction="10000"/>
          </a:bodyPr>
          <a:lstStyle/>
          <a:p>
            <a:r>
              <a:rPr lang="en-US" dirty="0"/>
              <a:t>Simplified application for loans under $150,000 (previously &lt;= $50,000), with requirements  </a:t>
            </a:r>
            <a:r>
              <a:rPr lang="en-US" dirty="0" smtClean="0"/>
              <a:t>&amp; limitations </a:t>
            </a:r>
            <a:r>
              <a:rPr lang="en-US" dirty="0"/>
              <a:t>including:  </a:t>
            </a:r>
          </a:p>
          <a:p>
            <a:pPr lvl="1"/>
            <a:r>
              <a:rPr lang="en-US" dirty="0"/>
              <a:t>Borrower will receive forgiveness if a </a:t>
            </a:r>
            <a:r>
              <a:rPr lang="en-US" dirty="0" smtClean="0"/>
              <a:t>one </a:t>
            </a:r>
            <a:r>
              <a:rPr lang="en-US" dirty="0"/>
              <a:t>page certification is provided to the lender that all funds were used consistent with program guidelines.  </a:t>
            </a:r>
            <a:endParaRPr lang="en-US" dirty="0" smtClean="0"/>
          </a:p>
          <a:p>
            <a:pPr lvl="1"/>
            <a:r>
              <a:rPr lang="en-US" dirty="0" smtClean="0"/>
              <a:t>The </a:t>
            </a:r>
            <a:r>
              <a:rPr lang="en-US" dirty="0"/>
              <a:t>certification will include a description of number of employees, estimated loan amount spent on payroll and total loan amount.  </a:t>
            </a:r>
            <a:endParaRPr lang="en-US" dirty="0" smtClean="0"/>
          </a:p>
          <a:p>
            <a:pPr lvl="1"/>
            <a:r>
              <a:rPr lang="en-US" dirty="0" smtClean="0"/>
              <a:t>Records </a:t>
            </a:r>
            <a:r>
              <a:rPr lang="en-US" dirty="0"/>
              <a:t>are required to be retained by borrower for up to 4 years.  </a:t>
            </a:r>
            <a:endParaRPr lang="en-US" dirty="0" smtClean="0"/>
          </a:p>
          <a:p>
            <a:pPr lvl="1"/>
            <a:r>
              <a:rPr lang="en-US" dirty="0" smtClean="0"/>
              <a:t>All </a:t>
            </a:r>
            <a:r>
              <a:rPr lang="en-US" dirty="0"/>
              <a:t>PPP loans not previously forgiven will be eligible for short form forgiveness. </a:t>
            </a:r>
          </a:p>
          <a:p>
            <a:r>
              <a:rPr lang="en-US" dirty="0" smtClean="0"/>
              <a:t>Forgiveness application form </a:t>
            </a:r>
            <a:r>
              <a:rPr lang="en-US" dirty="0"/>
              <a:t>from the </a:t>
            </a:r>
            <a:r>
              <a:rPr lang="en-US" dirty="0" smtClean="0"/>
              <a:t>SBA, </a:t>
            </a:r>
            <a:r>
              <a:rPr lang="en-US" i="1" u="sng" dirty="0"/>
              <a:t>estimated as due on January </a:t>
            </a:r>
            <a:r>
              <a:rPr lang="en-US" i="1" u="sng" dirty="0" smtClean="0"/>
              <a:t>29</a:t>
            </a:r>
            <a:r>
              <a:rPr lang="en-US" i="1" u="sng" baseline="30000" dirty="0" smtClean="0"/>
              <a:t>th</a:t>
            </a:r>
            <a:r>
              <a:rPr lang="en-US" dirty="0" smtClean="0"/>
              <a:t>, with First Bank implementation shortly thereafter.  </a:t>
            </a:r>
            <a:r>
              <a:rPr lang="en-US" dirty="0"/>
              <a:t> </a:t>
            </a:r>
          </a:p>
          <a:p>
            <a:r>
              <a:rPr lang="en-US" dirty="0"/>
              <a:t>If you have already received a </a:t>
            </a:r>
            <a:r>
              <a:rPr lang="en-US" dirty="0" smtClean="0"/>
              <a:t>First Bank forgiveness </a:t>
            </a:r>
            <a:r>
              <a:rPr lang="en-US" dirty="0"/>
              <a:t>form and </a:t>
            </a:r>
            <a:r>
              <a:rPr lang="en-US" dirty="0" smtClean="0"/>
              <a:t>have not </a:t>
            </a:r>
            <a:r>
              <a:rPr lang="en-US" dirty="0"/>
              <a:t>submitted you can request </a:t>
            </a:r>
            <a:r>
              <a:rPr lang="en-US" dirty="0" smtClean="0"/>
              <a:t>the new form once it is available.</a:t>
            </a:r>
            <a:endParaRPr lang="en-US" dirty="0"/>
          </a:p>
          <a:p>
            <a:r>
              <a:rPr lang="en-US" dirty="0" smtClean="0"/>
              <a:t>If First Bank has submitted your </a:t>
            </a:r>
            <a:r>
              <a:rPr lang="en-US" dirty="0"/>
              <a:t>forgiveness application </a:t>
            </a:r>
            <a:r>
              <a:rPr lang="en-US" dirty="0" smtClean="0"/>
              <a:t>to </a:t>
            </a:r>
            <a:r>
              <a:rPr lang="en-US" dirty="0"/>
              <a:t>the </a:t>
            </a:r>
            <a:r>
              <a:rPr lang="en-US" dirty="0" smtClean="0"/>
              <a:t>SBA, </a:t>
            </a:r>
            <a:r>
              <a:rPr lang="en-US" i="1" u="sng" dirty="0"/>
              <a:t>you do </a:t>
            </a:r>
            <a:r>
              <a:rPr lang="en-US" i="1" u="sng" dirty="0" smtClean="0"/>
              <a:t>not need </a:t>
            </a:r>
            <a:r>
              <a:rPr lang="en-US" i="1" u="sng" dirty="0"/>
              <a:t>to </a:t>
            </a:r>
            <a:r>
              <a:rPr lang="en-US" i="1" u="sng" dirty="0" smtClean="0"/>
              <a:t>resubmit.</a:t>
            </a:r>
          </a:p>
        </p:txBody>
      </p:sp>
      <p:sp>
        <p:nvSpPr>
          <p:cNvPr id="6" name="Slide Number Placeholder 5"/>
          <p:cNvSpPr>
            <a:spLocks noGrp="1"/>
          </p:cNvSpPr>
          <p:nvPr>
            <p:ph type="sldNum" sz="quarter" idx="12"/>
          </p:nvPr>
        </p:nvSpPr>
        <p:spPr/>
        <p:txBody>
          <a:bodyPr/>
          <a:lstStyle/>
          <a:p>
            <a:fld id="{7FD774A5-A9F5-418D-BB11-F07CD9732908}" type="slidenum">
              <a:rPr lang="en-US" smtClean="0"/>
              <a:t>6</a:t>
            </a:fld>
            <a:endParaRPr lang="en-US"/>
          </a:p>
        </p:txBody>
      </p:sp>
      <p:pic>
        <p:nvPicPr>
          <p:cNvPr id="4" name="Picture 3"/>
          <p:cNvPicPr>
            <a:picLocks noChangeAspect="1"/>
          </p:cNvPicPr>
          <p:nvPr/>
        </p:nvPicPr>
        <p:blipFill>
          <a:blip r:embed="rId2"/>
          <a:stretch>
            <a:fillRect/>
          </a:stretch>
        </p:blipFill>
        <p:spPr>
          <a:xfrm>
            <a:off x="11018993" y="227132"/>
            <a:ext cx="982126" cy="948692"/>
          </a:xfrm>
          <a:prstGeom prst="rect">
            <a:avLst/>
          </a:prstGeom>
        </p:spPr>
      </p:pic>
      <p:sp>
        <p:nvSpPr>
          <p:cNvPr id="7" name="Title 1"/>
          <p:cNvSpPr>
            <a:spLocks noGrp="1"/>
          </p:cNvSpPr>
          <p:nvPr>
            <p:ph type="title"/>
          </p:nvPr>
        </p:nvSpPr>
        <p:spPr>
          <a:xfrm>
            <a:off x="1288143" y="0"/>
            <a:ext cx="10018713" cy="1752600"/>
          </a:xfrm>
        </p:spPr>
        <p:txBody>
          <a:bodyPr>
            <a:normAutofit fontScale="90000"/>
          </a:bodyPr>
          <a:lstStyle/>
          <a:p>
            <a:r>
              <a:rPr lang="en-US" dirty="0" smtClean="0"/>
              <a:t>Economic Aid Act:   Simplified Forgiveness </a:t>
            </a:r>
            <a:br>
              <a:rPr lang="en-US" dirty="0" smtClean="0"/>
            </a:br>
            <a:r>
              <a:rPr lang="en-US" dirty="0" smtClean="0"/>
              <a:t>Forms for PPP Borrowers of $150,000 and below</a:t>
            </a:r>
            <a:r>
              <a:rPr lang="en-US" dirty="0"/>
              <a:t/>
            </a:r>
            <a:br>
              <a:rPr lang="en-US" dirty="0"/>
            </a:br>
            <a:endParaRPr lang="en-US" dirty="0"/>
          </a:p>
        </p:txBody>
      </p:sp>
    </p:spTree>
    <p:extLst>
      <p:ext uri="{BB962C8B-B14F-4D97-AF65-F5344CB8AC3E}">
        <p14:creationId xmlns:p14="http://schemas.microsoft.com/office/powerpoint/2010/main" val="3184062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604034" y="1025940"/>
            <a:ext cx="10018713" cy="5263524"/>
          </a:xfrm>
        </p:spPr>
        <p:txBody>
          <a:bodyPr>
            <a:normAutofit/>
          </a:bodyPr>
          <a:lstStyle/>
          <a:p>
            <a:r>
              <a:rPr lang="en-US" dirty="0"/>
              <a:t>SBA will no longer deduct </a:t>
            </a:r>
            <a:r>
              <a:rPr lang="en-US" dirty="0" smtClean="0"/>
              <a:t>Economic Injury Disaster Loan (EIDL) </a:t>
            </a:r>
            <a:r>
              <a:rPr lang="en-US" dirty="0"/>
              <a:t>advances from forgiveness </a:t>
            </a:r>
            <a:r>
              <a:rPr lang="en-US" dirty="0" smtClean="0"/>
              <a:t>payment.</a:t>
            </a:r>
            <a:endParaRPr lang="en-US" dirty="0"/>
          </a:p>
          <a:p>
            <a:r>
              <a:rPr lang="en-US" dirty="0"/>
              <a:t>If lender has already received a forgiveness payment net of an EIDL </a:t>
            </a:r>
            <a:r>
              <a:rPr lang="en-US" dirty="0" smtClean="0"/>
              <a:t>advance</a:t>
            </a:r>
            <a:r>
              <a:rPr lang="en-US" dirty="0"/>
              <a:t>, SBA will provide a reconciliation payment to lender to be applied to the outstanding loan </a:t>
            </a:r>
            <a:r>
              <a:rPr lang="en-US" dirty="0" smtClean="0"/>
              <a:t>balance.</a:t>
            </a:r>
            <a:endParaRPr lang="en-US" dirty="0"/>
          </a:p>
          <a:p>
            <a:r>
              <a:rPr lang="en-US" dirty="0"/>
              <a:t>More details </a:t>
            </a:r>
            <a:r>
              <a:rPr lang="en-US" dirty="0" smtClean="0"/>
              <a:t>are expected from the SBA on the timing of the reconciliation payments.</a:t>
            </a:r>
            <a:endParaRPr lang="en-US" dirty="0"/>
          </a:p>
          <a:p>
            <a:r>
              <a:rPr lang="en-US" dirty="0"/>
              <a:t>First Bank has suspended client payments </a:t>
            </a:r>
            <a:r>
              <a:rPr lang="en-US" dirty="0" smtClean="0"/>
              <a:t>on post-forgiveness PPP loans with EIDL residual balances.</a:t>
            </a:r>
            <a:endParaRPr lang="en-US" dirty="0"/>
          </a:p>
          <a:p>
            <a:pPr marL="0" indent="0">
              <a:buNone/>
            </a:pPr>
            <a:endParaRPr lang="en-US" i="1" u="sng" dirty="0" smtClean="0"/>
          </a:p>
        </p:txBody>
      </p:sp>
      <p:sp>
        <p:nvSpPr>
          <p:cNvPr id="6" name="Slide Number Placeholder 5"/>
          <p:cNvSpPr>
            <a:spLocks noGrp="1"/>
          </p:cNvSpPr>
          <p:nvPr>
            <p:ph type="sldNum" sz="quarter" idx="12"/>
          </p:nvPr>
        </p:nvSpPr>
        <p:spPr/>
        <p:txBody>
          <a:bodyPr/>
          <a:lstStyle/>
          <a:p>
            <a:fld id="{7FD774A5-A9F5-418D-BB11-F07CD9732908}" type="slidenum">
              <a:rPr lang="en-US" smtClean="0"/>
              <a:t>7</a:t>
            </a:fld>
            <a:endParaRPr lang="en-US"/>
          </a:p>
        </p:txBody>
      </p:sp>
      <p:pic>
        <p:nvPicPr>
          <p:cNvPr id="4" name="Picture 3"/>
          <p:cNvPicPr>
            <a:picLocks noChangeAspect="1"/>
          </p:cNvPicPr>
          <p:nvPr/>
        </p:nvPicPr>
        <p:blipFill>
          <a:blip r:embed="rId2"/>
          <a:stretch>
            <a:fillRect/>
          </a:stretch>
        </p:blipFill>
        <p:spPr>
          <a:xfrm>
            <a:off x="11018993" y="227132"/>
            <a:ext cx="982126" cy="948692"/>
          </a:xfrm>
          <a:prstGeom prst="rect">
            <a:avLst/>
          </a:prstGeom>
        </p:spPr>
      </p:pic>
      <p:sp>
        <p:nvSpPr>
          <p:cNvPr id="7" name="Title 1"/>
          <p:cNvSpPr>
            <a:spLocks noGrp="1"/>
          </p:cNvSpPr>
          <p:nvPr>
            <p:ph type="title"/>
          </p:nvPr>
        </p:nvSpPr>
        <p:spPr>
          <a:xfrm>
            <a:off x="1225662" y="170385"/>
            <a:ext cx="10018713" cy="1448273"/>
          </a:xfrm>
        </p:spPr>
        <p:txBody>
          <a:bodyPr>
            <a:normAutofit fontScale="90000"/>
          </a:bodyPr>
          <a:lstStyle/>
          <a:p>
            <a:r>
              <a:rPr lang="en-US" dirty="0" smtClean="0"/>
              <a:t>Economic Aid Act:   Economic Injury Disaster Loan</a:t>
            </a:r>
            <a:br>
              <a:rPr lang="en-US" dirty="0" smtClean="0"/>
            </a:br>
            <a:endParaRPr lang="en-US" dirty="0"/>
          </a:p>
        </p:txBody>
      </p:sp>
    </p:spTree>
    <p:extLst>
      <p:ext uri="{BB962C8B-B14F-4D97-AF65-F5344CB8AC3E}">
        <p14:creationId xmlns:p14="http://schemas.microsoft.com/office/powerpoint/2010/main" val="15569396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484310" y="889716"/>
            <a:ext cx="10018713" cy="5263524"/>
          </a:xfrm>
        </p:spPr>
        <p:txBody>
          <a:bodyPr>
            <a:normAutofit/>
          </a:bodyPr>
          <a:lstStyle/>
          <a:p>
            <a:r>
              <a:rPr lang="en-US" dirty="0"/>
              <a:t>Borrowers who proactively returned all or part of their PPP loan to reapply for the maximum amount applicable </a:t>
            </a:r>
            <a:r>
              <a:rPr lang="en-US" u="sng" dirty="0"/>
              <a:t>so long as forgiveness has not been received.</a:t>
            </a:r>
            <a:endParaRPr lang="en-US" dirty="0"/>
          </a:p>
          <a:p>
            <a:r>
              <a:rPr lang="en-US" dirty="0" smtClean="0"/>
              <a:t>Borrowers </a:t>
            </a:r>
            <a:r>
              <a:rPr lang="en-US" dirty="0"/>
              <a:t>whose loan calculations have increased due to changes in interim final rules throughout the PPP process can work with Lenders to modify their loan value regardless of whether loan has been fully disbursed.</a:t>
            </a:r>
          </a:p>
          <a:p>
            <a:r>
              <a:rPr lang="en-US" b="1" dirty="0" smtClean="0"/>
              <a:t>The </a:t>
            </a:r>
            <a:r>
              <a:rPr lang="en-US" b="1" dirty="0"/>
              <a:t>SBA has not yet given any guidance on application for this provision. Applications are not being taken at this </a:t>
            </a:r>
            <a:r>
              <a:rPr lang="en-US" b="1" dirty="0" smtClean="0"/>
              <a:t>time</a:t>
            </a:r>
            <a:r>
              <a:rPr lang="en-US" dirty="0"/>
              <a:t>.</a:t>
            </a:r>
          </a:p>
        </p:txBody>
      </p:sp>
      <p:sp>
        <p:nvSpPr>
          <p:cNvPr id="6" name="Slide Number Placeholder 5"/>
          <p:cNvSpPr>
            <a:spLocks noGrp="1"/>
          </p:cNvSpPr>
          <p:nvPr>
            <p:ph type="sldNum" sz="quarter" idx="12"/>
          </p:nvPr>
        </p:nvSpPr>
        <p:spPr/>
        <p:txBody>
          <a:bodyPr/>
          <a:lstStyle/>
          <a:p>
            <a:fld id="{7FD774A5-A9F5-418D-BB11-F07CD9732908}" type="slidenum">
              <a:rPr lang="en-US" smtClean="0"/>
              <a:t>8</a:t>
            </a:fld>
            <a:endParaRPr lang="en-US"/>
          </a:p>
        </p:txBody>
      </p:sp>
      <p:pic>
        <p:nvPicPr>
          <p:cNvPr id="4" name="Picture 3"/>
          <p:cNvPicPr>
            <a:picLocks noChangeAspect="1"/>
          </p:cNvPicPr>
          <p:nvPr/>
        </p:nvPicPr>
        <p:blipFill>
          <a:blip r:embed="rId2"/>
          <a:stretch>
            <a:fillRect/>
          </a:stretch>
        </p:blipFill>
        <p:spPr>
          <a:xfrm>
            <a:off x="11018993" y="227132"/>
            <a:ext cx="982126" cy="948692"/>
          </a:xfrm>
          <a:prstGeom prst="rect">
            <a:avLst/>
          </a:prstGeom>
        </p:spPr>
      </p:pic>
      <p:sp>
        <p:nvSpPr>
          <p:cNvPr id="7" name="Title 1"/>
          <p:cNvSpPr>
            <a:spLocks noGrp="1"/>
          </p:cNvSpPr>
          <p:nvPr>
            <p:ph type="title"/>
          </p:nvPr>
        </p:nvSpPr>
        <p:spPr>
          <a:xfrm>
            <a:off x="1290638" y="0"/>
            <a:ext cx="10018712" cy="1463675"/>
          </a:xfrm>
        </p:spPr>
        <p:txBody>
          <a:bodyPr>
            <a:normAutofit/>
          </a:bodyPr>
          <a:lstStyle/>
          <a:p>
            <a:r>
              <a:rPr lang="en-US" sz="3600" dirty="0" smtClean="0"/>
              <a:t>Economic Aid Act:   Ability for PPP Borrowers to Request an Increase in Loan Amount</a:t>
            </a:r>
            <a:endParaRPr lang="en-US" sz="3600" dirty="0"/>
          </a:p>
        </p:txBody>
      </p:sp>
    </p:spTree>
    <p:extLst>
      <p:ext uri="{BB962C8B-B14F-4D97-AF65-F5344CB8AC3E}">
        <p14:creationId xmlns:p14="http://schemas.microsoft.com/office/powerpoint/2010/main" val="23664937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1325" y="0"/>
            <a:ext cx="10018713" cy="1463853"/>
          </a:xfrm>
        </p:spPr>
        <p:txBody>
          <a:bodyPr/>
          <a:lstStyle/>
          <a:p>
            <a:r>
              <a:rPr lang="en-US" dirty="0" smtClean="0"/>
              <a:t>Economic Aid Act</a:t>
            </a:r>
            <a:endParaRPr lang="en-US" dirty="0"/>
          </a:p>
        </p:txBody>
      </p:sp>
      <p:sp>
        <p:nvSpPr>
          <p:cNvPr id="9" name="Content Placeholder 8"/>
          <p:cNvSpPr>
            <a:spLocks noGrp="1"/>
          </p:cNvSpPr>
          <p:nvPr>
            <p:ph idx="1"/>
          </p:nvPr>
        </p:nvSpPr>
        <p:spPr>
          <a:xfrm>
            <a:off x="3560111" y="2076494"/>
            <a:ext cx="7667328" cy="2705011"/>
          </a:xfrm>
        </p:spPr>
        <p:txBody>
          <a:bodyPr>
            <a:normAutofit/>
          </a:bodyPr>
          <a:lstStyle/>
          <a:p>
            <a:pPr marL="0" indent="0">
              <a:buNone/>
            </a:pPr>
            <a:r>
              <a:rPr lang="en-US" sz="4400" dirty="0" smtClean="0"/>
              <a:t>PPP First Draw Loans</a:t>
            </a:r>
          </a:p>
          <a:p>
            <a:pPr marL="0" indent="0">
              <a:buNone/>
            </a:pPr>
            <a:r>
              <a:rPr lang="en-US" sz="4400" dirty="0" smtClean="0"/>
              <a:t>PPP Second Draw Loans</a:t>
            </a:r>
            <a:endParaRPr lang="en-US" sz="4400" dirty="0"/>
          </a:p>
        </p:txBody>
      </p:sp>
      <p:sp>
        <p:nvSpPr>
          <p:cNvPr id="6" name="Slide Number Placeholder 5"/>
          <p:cNvSpPr>
            <a:spLocks noGrp="1"/>
          </p:cNvSpPr>
          <p:nvPr>
            <p:ph type="sldNum" sz="quarter" idx="12"/>
          </p:nvPr>
        </p:nvSpPr>
        <p:spPr/>
        <p:txBody>
          <a:bodyPr/>
          <a:lstStyle/>
          <a:p>
            <a:fld id="{7FD774A5-A9F5-418D-BB11-F07CD9732908}" type="slidenum">
              <a:rPr lang="en-US" smtClean="0"/>
              <a:t>9</a:t>
            </a:fld>
            <a:endParaRPr lang="en-US"/>
          </a:p>
        </p:txBody>
      </p:sp>
      <p:pic>
        <p:nvPicPr>
          <p:cNvPr id="4" name="Picture 3"/>
          <p:cNvPicPr>
            <a:picLocks noChangeAspect="1"/>
          </p:cNvPicPr>
          <p:nvPr/>
        </p:nvPicPr>
        <p:blipFill>
          <a:blip r:embed="rId2"/>
          <a:stretch>
            <a:fillRect/>
          </a:stretch>
        </p:blipFill>
        <p:spPr>
          <a:xfrm>
            <a:off x="11018993" y="227132"/>
            <a:ext cx="982126" cy="948692"/>
          </a:xfrm>
          <a:prstGeom prst="rect">
            <a:avLst/>
          </a:prstGeom>
        </p:spPr>
      </p:pic>
    </p:spTree>
    <p:extLst>
      <p:ext uri="{BB962C8B-B14F-4D97-AF65-F5344CB8AC3E}">
        <p14:creationId xmlns:p14="http://schemas.microsoft.com/office/powerpoint/2010/main" val="156149205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4.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5.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1_Default Design">
  <a:themeElements>
    <a:clrScheme name="Gold Brand">
      <a:dk1>
        <a:srgbClr val="37424A"/>
      </a:dk1>
      <a:lt1>
        <a:srgbClr val="FFFFFF"/>
      </a:lt1>
      <a:dk2>
        <a:srgbClr val="455560"/>
      </a:dk2>
      <a:lt2>
        <a:srgbClr val="EAEAEA"/>
      </a:lt2>
      <a:accent1>
        <a:srgbClr val="004180"/>
      </a:accent1>
      <a:accent2>
        <a:srgbClr val="00AFD3"/>
      </a:accent2>
      <a:accent3>
        <a:srgbClr val="AB248C"/>
      </a:accent3>
      <a:accent4>
        <a:srgbClr val="7BBF43"/>
      </a:accent4>
      <a:accent5>
        <a:srgbClr val="FAB51F"/>
      </a:accent5>
      <a:accent6>
        <a:srgbClr val="BFBFBF"/>
      </a:accent6>
      <a:hlink>
        <a:srgbClr val="0000FF"/>
      </a:hlink>
      <a:folHlink>
        <a:srgbClr val="800080"/>
      </a:folHlink>
    </a:clrScheme>
    <a:fontScheme name="Default Design">
      <a:majorFont>
        <a:latin typeface="Arial"/>
        <a:ea typeface=""/>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charset="0"/>
          </a:defRPr>
        </a:defPPr>
      </a:lstStyle>
    </a:lnDef>
    <a:txDef>
      <a:spPr bwMode="gray">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lIns="0" tIns="0" rIns="0" bIns="0" anchor="b">
        <a:spAutoFit/>
      </a:bodyPr>
      <a:lstStyle>
        <a:defPPr algn="l">
          <a:lnSpc>
            <a:spcPct val="114000"/>
          </a:lnSpc>
          <a:spcBef>
            <a:spcPts val="0"/>
          </a:spcBef>
          <a:defRPr sz="1200" dirty="0"/>
        </a:defPPr>
      </a:lstStyle>
    </a:tx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nternal_EHB Coronavirus draft 3.14.potx" id="{1896C9CD-72FA-4E32-82DA-F9E42D02FE9B}" vid="{121955A9-3610-4FA9-9B50-8BC636BE2CF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6660</TotalTime>
  <Words>4057</Words>
  <Application>Microsoft Office PowerPoint</Application>
  <PresentationFormat>Widescreen</PresentationFormat>
  <Paragraphs>330</Paragraphs>
  <Slides>40</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40</vt:i4>
      </vt:variant>
    </vt:vector>
  </HeadingPairs>
  <TitlesOfParts>
    <vt:vector size="49" baseType="lpstr">
      <vt:lpstr>MS PGothic</vt:lpstr>
      <vt:lpstr>Arial</vt:lpstr>
      <vt:lpstr>Calibri</vt:lpstr>
      <vt:lpstr>Corbel</vt:lpstr>
      <vt:lpstr>Courier New</vt:lpstr>
      <vt:lpstr>System Font Regular</vt:lpstr>
      <vt:lpstr>Wingdings</vt:lpstr>
      <vt:lpstr>Parallax</vt:lpstr>
      <vt:lpstr>1_Default Design</vt:lpstr>
      <vt:lpstr>Center for Family Owned Business PPP Webinar Series</vt:lpstr>
      <vt:lpstr>Presenters:</vt:lpstr>
      <vt:lpstr>AGENDA</vt:lpstr>
      <vt:lpstr>Disclaimer</vt:lpstr>
      <vt:lpstr>Economic Aid Act: Clarification of Income Taxes Related to PPP Loan Forgiveness </vt:lpstr>
      <vt:lpstr>Economic Aid Act:   Simplified Forgiveness  Forms for PPP Borrowers of $150,000 and below </vt:lpstr>
      <vt:lpstr>Economic Aid Act:   Economic Injury Disaster Loan </vt:lpstr>
      <vt:lpstr>Economic Aid Act:   Ability for PPP Borrowers to Request an Increase in Loan Amount</vt:lpstr>
      <vt:lpstr>Economic Aid Act</vt:lpstr>
      <vt:lpstr>Economic Aid Act: First Draw PPP Loan</vt:lpstr>
      <vt:lpstr>Economic Aid Act:  Second Draw PPP Loan</vt:lpstr>
      <vt:lpstr>Economic Aid Act:   PPP Borrower Eligibility</vt:lpstr>
      <vt:lpstr>Second Draw PPP Borrower Loan Eligibility</vt:lpstr>
      <vt:lpstr>Second Draw PPP Loans  Revenue Reduction Requirement</vt:lpstr>
      <vt:lpstr>Second Draw PPP Loans  Revenue Reduction Requirement</vt:lpstr>
      <vt:lpstr>Second Draw PPP Loans  Revenue Reduction Requirement</vt:lpstr>
      <vt:lpstr>Second Draw PPP Loans:  Maximum Loan Amount &amp; Increased Assistance for Accommodation and Food Service Businesses</vt:lpstr>
      <vt:lpstr>Economic Aid Act:  Allowable Uses for Loan Proceeds for First Draw and Second Draw Loans</vt:lpstr>
      <vt:lpstr>Second Draw PPP Loans:  Terms &amp; Conditions</vt:lpstr>
      <vt:lpstr>Second Draw PPP Loans:  Full Forgiveness Terms</vt:lpstr>
      <vt:lpstr>PPP Loan Necessity Certification</vt:lpstr>
      <vt:lpstr>First Bank PPP Process</vt:lpstr>
      <vt:lpstr>First Bank PPP Process</vt:lpstr>
      <vt:lpstr>First Bank Portal  Overview</vt:lpstr>
      <vt:lpstr>First Bank Portal  Overview</vt:lpstr>
      <vt:lpstr>First Bank Portal  Overview</vt:lpstr>
      <vt:lpstr>First Bank Portal  Overview</vt:lpstr>
      <vt:lpstr>First Bank Portal  Overview</vt:lpstr>
      <vt:lpstr>First Bank Portal  Overview</vt:lpstr>
      <vt:lpstr>First Bank Portal  Overview</vt:lpstr>
      <vt:lpstr>First Bank Portal to SBA Application</vt:lpstr>
      <vt:lpstr>Resources</vt:lpstr>
      <vt:lpstr>Appendix</vt:lpstr>
      <vt:lpstr>Gross Receipts: SBA Definition</vt:lpstr>
      <vt:lpstr>NAICS 72: Accommodation and Food Services</vt:lpstr>
      <vt:lpstr>Economic Aid Act:  Payroll Cost</vt:lpstr>
      <vt:lpstr>Payroll Cost Calculation</vt:lpstr>
      <vt:lpstr>Second Draw PPP Loans:  Excluded Entities </vt:lpstr>
      <vt:lpstr>Economic Aid Act:  Allowable Costs </vt:lpstr>
      <vt:lpstr>Thank You</vt:lpstr>
    </vt:vector>
  </TitlesOfParts>
  <Company>First 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Updates for businesses</dc:title>
  <dc:creator>Kelly Dulle</dc:creator>
  <cp:lastModifiedBy>Mike Vander Velde</cp:lastModifiedBy>
  <cp:revision>164</cp:revision>
  <dcterms:created xsi:type="dcterms:W3CDTF">2020-05-11T19:24:28Z</dcterms:created>
  <dcterms:modified xsi:type="dcterms:W3CDTF">2021-01-15T18:56:20Z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07a888-8b6f-4728-9872-4e6acfd57325_Enabled">
    <vt:lpwstr>true</vt:lpwstr>
  </property>
  <property fmtid="{D5CDD505-2E9C-101B-9397-08002B2CF9AE}" pid="3" name="MSIP_Label_8307a888-8b6f-4728-9872-4e6acfd57325_SetDate">
    <vt:lpwstr>2021-01-13T14:09:39Z</vt:lpwstr>
  </property>
  <property fmtid="{D5CDD505-2E9C-101B-9397-08002B2CF9AE}" pid="4" name="MSIP_Label_8307a888-8b6f-4728-9872-4e6acfd57325_Method">
    <vt:lpwstr>Privileged</vt:lpwstr>
  </property>
  <property fmtid="{D5CDD505-2E9C-101B-9397-08002B2CF9AE}" pid="5" name="MSIP_Label_8307a888-8b6f-4728-9872-4e6acfd57325_Name">
    <vt:lpwstr>8307a888-8b6f-4728-9872-4e6acfd57325</vt:lpwstr>
  </property>
  <property fmtid="{D5CDD505-2E9C-101B-9397-08002B2CF9AE}" pid="6" name="MSIP_Label_8307a888-8b6f-4728-9872-4e6acfd57325_SiteId">
    <vt:lpwstr>360cbd8d-d8bd-4a8d-ba4a-2e358864c62a</vt:lpwstr>
  </property>
  <property fmtid="{D5CDD505-2E9C-101B-9397-08002B2CF9AE}" pid="7" name="MSIP_Label_8307a888-8b6f-4728-9872-4e6acfd57325_ActionId">
    <vt:lpwstr>db3e16f0-4498-43bb-b07f-52476866082a</vt:lpwstr>
  </property>
  <property fmtid="{D5CDD505-2E9C-101B-9397-08002B2CF9AE}" pid="8" name="MSIP_Label_8307a888-8b6f-4728-9872-4e6acfd57325_ContentBits">
    <vt:lpwstr>0</vt:lpwstr>
  </property>
</Properties>
</file>